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4"/>
  </p:sldMasterIdLst>
  <p:notesMasterIdLst>
    <p:notesMasterId r:id="rId22"/>
  </p:notesMasterIdLst>
  <p:sldIdLst>
    <p:sldId id="262" r:id="rId5"/>
    <p:sldId id="280" r:id="rId6"/>
    <p:sldId id="276" r:id="rId7"/>
    <p:sldId id="275" r:id="rId8"/>
    <p:sldId id="268" r:id="rId9"/>
    <p:sldId id="269" r:id="rId10"/>
    <p:sldId id="270" r:id="rId11"/>
    <p:sldId id="277" r:id="rId12"/>
    <p:sldId id="274" r:id="rId13"/>
    <p:sldId id="271" r:id="rId14"/>
    <p:sldId id="273" r:id="rId15"/>
    <p:sldId id="279" r:id="rId16"/>
    <p:sldId id="272" r:id="rId17"/>
    <p:sldId id="278" r:id="rId18"/>
    <p:sldId id="281" r:id="rId19"/>
    <p:sldId id="266" r:id="rId20"/>
    <p:sldId id="267" r:id="rId2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329AE2-9779-2E9D-A90A-753FC7681EAC}" name="S SHANMATHI" initials="SS" userId="S::s_s@ee.iitr.ac.in::7d674006-b0a7-43fc-bd0f-0f4a059112f8" providerId="AD"/>
  <p188:author id="{24AE30F6-9A18-F8D5-183A-C750927B3501}" name="SACHIN AGRAWAL" initials="SA" userId="S::sachin_a@ee.iitr.ac.in::3741293f-1523-4df6-82e6-95d5ce24a0b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FF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FCF8D-7B86-E9A9-A2AA-A7491BE39EEC}" v="266" dt="2023-04-25T18:41:13.188"/>
    <p1510:client id="{AA77CE56-3779-74D6-9A28-BA18A9E13398}" v="46" dt="2023-04-25T18:57:33.304"/>
    <p1510:client id="{BFC2E8E7-716F-4BB2-8664-48CAC77FE813}" v="564" dt="2023-04-25T19:01:11.385"/>
    <p1510:client id="{CBD7C4E0-7410-0F4E-84BC-B197206E2DCC}" v="2111" dt="2023-04-26T08:12:46.421"/>
    <p1510:client id="{F2E7CFC3-586E-A337-B6CF-60B95FD89CA7}" v="2" dt="2023-04-26T06:25:00.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78"/>
  </p:normalViewPr>
  <p:slideViewPr>
    <p:cSldViewPr snapToGrid="0">
      <p:cViewPr varScale="1">
        <p:scale>
          <a:sx n="105" d="100"/>
          <a:sy n="105" d="100"/>
        </p:scale>
        <p:origin x="1848"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8DC72-0701-4922-B9D1-CBFB540736DA}" type="datetimeFigureOut">
              <a:rPr lang="en-IN" smtClean="0"/>
              <a:t>26/04/23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33DB3-0243-45D5-87FD-27D2F51D2003}" type="slidenum">
              <a:rPr lang="en-IN" smtClean="0"/>
              <a:t>‹#›</a:t>
            </a:fld>
            <a:endParaRPr lang="en-IN"/>
          </a:p>
        </p:txBody>
      </p:sp>
    </p:spTree>
    <p:extLst>
      <p:ext uri="{BB962C8B-B14F-4D97-AF65-F5344CB8AC3E}">
        <p14:creationId xmlns:p14="http://schemas.microsoft.com/office/powerpoint/2010/main" val="10693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433DB3-0243-45D5-87FD-27D2F51D2003}" type="slidenum">
              <a:rPr lang="en-IN" smtClean="0"/>
              <a:t>1</a:t>
            </a:fld>
            <a:endParaRPr lang="en-IN"/>
          </a:p>
        </p:txBody>
      </p:sp>
    </p:spTree>
    <p:extLst>
      <p:ext uri="{BB962C8B-B14F-4D97-AF65-F5344CB8AC3E}">
        <p14:creationId xmlns:p14="http://schemas.microsoft.com/office/powerpoint/2010/main" val="63742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our model is going to track trajectories, we will have continuous action and state spaces, so </a:t>
            </a:r>
            <a:r>
              <a:rPr lang="en-US" err="1"/>
              <a:t>ddpg</a:t>
            </a:r>
            <a:r>
              <a:rPr lang="en-US"/>
              <a:t> helps us because it supports stochastic action and state space. We have 2 neural networks called actor and critic. Actor is reward based while critic is value based. Actor network takes the state and decides the next action. The critic network takes the action and state, uses the reward obtained to calculate a q-value, predicts a new q-value and calculates the TD error. Then, the action is performed. RL agent then updates both the networks using the td error and reward. In the Actor network, the input layer consists of 31 values which are states of the robotic manipulator. The 1</a:t>
            </a:r>
            <a:r>
              <a:rPr lang="en-US" baseline="30000"/>
              <a:t>st</a:t>
            </a:r>
            <a:r>
              <a:rPr lang="en-US"/>
              <a:t> layer has 300 neurons and uses </a:t>
            </a:r>
            <a:r>
              <a:rPr lang="en-US" err="1"/>
              <a:t>relu</a:t>
            </a:r>
            <a:r>
              <a:rPr lang="en-US"/>
              <a:t> activation function, 2</a:t>
            </a:r>
            <a:r>
              <a:rPr lang="en-US" baseline="30000"/>
              <a:t>nd</a:t>
            </a:r>
            <a:r>
              <a:rPr lang="en-US"/>
              <a:t> layer has 50 And uses </a:t>
            </a:r>
            <a:r>
              <a:rPr lang="en-US" err="1"/>
              <a:t>relu</a:t>
            </a:r>
            <a:r>
              <a:rPr lang="en-US"/>
              <a:t> activation function and the 3</a:t>
            </a:r>
            <a:r>
              <a:rPr lang="en-US" baseline="30000"/>
              <a:t>rd</a:t>
            </a:r>
            <a:r>
              <a:rPr lang="en-US"/>
              <a:t> has 4 neurons in actor (action) with </a:t>
            </a:r>
            <a:r>
              <a:rPr lang="en-US" err="1"/>
              <a:t>tanh</a:t>
            </a:r>
            <a:r>
              <a:rPr lang="en-US"/>
              <a:t> activation function. In the critic network, the input has 31 state values and 4 action values. The 1</a:t>
            </a:r>
            <a:r>
              <a:rPr lang="en-US" baseline="30000"/>
              <a:t>st</a:t>
            </a:r>
            <a:r>
              <a:rPr lang="en-US"/>
              <a:t> layer has 300 neurons with </a:t>
            </a:r>
            <a:r>
              <a:rPr lang="en-US" err="1"/>
              <a:t>Relu</a:t>
            </a:r>
            <a:r>
              <a:rPr lang="en-US"/>
              <a:t> activation, 2</a:t>
            </a:r>
            <a:r>
              <a:rPr lang="en-US" baseline="30000"/>
              <a:t>nd</a:t>
            </a:r>
            <a:r>
              <a:rPr lang="en-US"/>
              <a:t> layer has 10 neurons with </a:t>
            </a:r>
            <a:r>
              <a:rPr lang="en-US" err="1"/>
              <a:t>tanh</a:t>
            </a:r>
            <a:r>
              <a:rPr lang="en-US"/>
              <a:t> activation function and 3</a:t>
            </a:r>
            <a:r>
              <a:rPr lang="en-US" baseline="30000"/>
              <a:t>rd</a:t>
            </a:r>
            <a:r>
              <a:rPr lang="en-US"/>
              <a:t> layer is the output layer which gives the q-value. </a:t>
            </a:r>
            <a:r>
              <a:rPr lang="en-US" err="1"/>
              <a:t>Relu</a:t>
            </a:r>
            <a:r>
              <a:rPr lang="en-US"/>
              <a:t> is used to get a value between 0 and 1, while </a:t>
            </a:r>
            <a:r>
              <a:rPr lang="en-US" err="1"/>
              <a:t>tanh</a:t>
            </a:r>
            <a:r>
              <a:rPr lang="en-US"/>
              <a:t> gives the value between -1 and +1.</a:t>
            </a:r>
          </a:p>
        </p:txBody>
      </p:sp>
      <p:sp>
        <p:nvSpPr>
          <p:cNvPr id="4" name="Slide Number Placeholder 3"/>
          <p:cNvSpPr>
            <a:spLocks noGrp="1"/>
          </p:cNvSpPr>
          <p:nvPr>
            <p:ph type="sldNum" sz="quarter" idx="5"/>
          </p:nvPr>
        </p:nvSpPr>
        <p:spPr/>
        <p:txBody>
          <a:bodyPr/>
          <a:lstStyle/>
          <a:p>
            <a:fld id="{BC433DB3-0243-45D5-87FD-27D2F51D2003}" type="slidenum">
              <a:rPr lang="en-IN" smtClean="0"/>
              <a:t>5</a:t>
            </a:fld>
            <a:endParaRPr lang="en-IN"/>
          </a:p>
        </p:txBody>
      </p:sp>
    </p:spTree>
    <p:extLst>
      <p:ext uri="{BB962C8B-B14F-4D97-AF65-F5344CB8AC3E}">
        <p14:creationId xmlns:p14="http://schemas.microsoft.com/office/powerpoint/2010/main" val="7284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C433DB3-0243-45D5-87FD-27D2F51D2003}" type="slidenum">
              <a:rPr lang="en-IN" smtClean="0"/>
              <a:t>6</a:t>
            </a:fld>
            <a:endParaRPr lang="en-IN"/>
          </a:p>
        </p:txBody>
      </p:sp>
    </p:spTree>
    <p:extLst>
      <p:ext uri="{BB962C8B-B14F-4D97-AF65-F5344CB8AC3E}">
        <p14:creationId xmlns:p14="http://schemas.microsoft.com/office/powerpoint/2010/main" val="227186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we know, very crucial part of the RL model if the reward. So this is the reward function which is the summation of 3 rewards.</a:t>
            </a:r>
          </a:p>
          <a:p>
            <a:pPr marL="171450" indent="-171450">
              <a:buFont typeface="Arial" panose="020B0604020202020204" pitchFamily="34" charset="0"/>
              <a:buChar char="•"/>
            </a:pPr>
            <a:r>
              <a:rPr lang="en-IN"/>
              <a:t>Arrive reward: end point within 20 pixels of the goal point then 1 else 0</a:t>
            </a:r>
          </a:p>
          <a:p>
            <a:pPr marL="171450" indent="-171450">
              <a:buFont typeface="Arial" panose="020B0604020202020204" pitchFamily="34" charset="0"/>
              <a:buChar char="•"/>
            </a:pPr>
            <a:r>
              <a:rPr lang="en-IN"/>
              <a:t>Constraint reward: This handles the reward if any point on the arm goes below base line. -1 is x&lt;0 else 0</a:t>
            </a:r>
          </a:p>
          <a:p>
            <a:pPr marL="171450" indent="-171450">
              <a:buFont typeface="Arial" panose="020B0604020202020204" pitchFamily="34" charset="0"/>
              <a:buChar char="•"/>
            </a:pPr>
            <a:r>
              <a:rPr lang="en-IN"/>
              <a:t>Distance reward: negative of the distance of the end point of arm from goal. Thus if distance reduces then reward increases.</a:t>
            </a:r>
          </a:p>
          <a:p>
            <a:pPr marL="171450" indent="-171450">
              <a:buFont typeface="Arial" panose="020B0604020202020204" pitchFamily="34" charset="0"/>
              <a:buChar char="•"/>
            </a:pPr>
            <a:endParaRPr lang="en-IN"/>
          </a:p>
          <a:p>
            <a:pPr marL="0" indent="0">
              <a:buFont typeface="Arial" panose="020B0604020202020204" pitchFamily="34" charset="0"/>
              <a:buNone/>
            </a:pPr>
            <a:r>
              <a:rPr lang="en-IN"/>
              <a:t>Thus overall reward is used to train the RL model</a:t>
            </a:r>
          </a:p>
          <a:p>
            <a:pPr marL="171450" indent="-171450">
              <a:buFont typeface="Arial" panose="020B0604020202020204" pitchFamily="34" charset="0"/>
              <a:buChar char="•"/>
            </a:pPr>
            <a:endParaRPr lang="en-IN"/>
          </a:p>
        </p:txBody>
      </p:sp>
      <p:sp>
        <p:nvSpPr>
          <p:cNvPr id="4" name="Slide Number Placeholder 3"/>
          <p:cNvSpPr>
            <a:spLocks noGrp="1"/>
          </p:cNvSpPr>
          <p:nvPr>
            <p:ph type="sldNum" sz="quarter" idx="5"/>
          </p:nvPr>
        </p:nvSpPr>
        <p:spPr/>
        <p:txBody>
          <a:bodyPr/>
          <a:lstStyle/>
          <a:p>
            <a:fld id="{BC433DB3-0243-45D5-87FD-27D2F51D2003}" type="slidenum">
              <a:rPr lang="en-IN" smtClean="0"/>
              <a:t>7</a:t>
            </a:fld>
            <a:endParaRPr lang="en-IN"/>
          </a:p>
        </p:txBody>
      </p:sp>
    </p:spTree>
    <p:extLst>
      <p:ext uri="{BB962C8B-B14F-4D97-AF65-F5344CB8AC3E}">
        <p14:creationId xmlns:p14="http://schemas.microsoft.com/office/powerpoint/2010/main" val="1734909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These are the plots of accuracy and reward vs no of episodes. This is the training accuracy. We trained it for 5000 episodes and there were 200 steps per episode.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It can be observed that the accuracy is 0 till 300 episodes are completed, this is the exploration phase of training. During this time, the agent takes random actions to get a sense of the environment. Once the agent starts learning from its action the accuracy rapidly improves and reaches saturation.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Similarly, the reward is highly negative during the start of training as the model is taking random actions due to which it is nowhere near the goal point. As the model learns it can reach goal point in fewer number of steps per episode and the rewards are positive.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a:p>
        </p:txBody>
      </p:sp>
      <p:sp>
        <p:nvSpPr>
          <p:cNvPr id="4" name="Slide Number Placeholder 3"/>
          <p:cNvSpPr>
            <a:spLocks noGrp="1"/>
          </p:cNvSpPr>
          <p:nvPr>
            <p:ph type="sldNum" sz="quarter" idx="5"/>
          </p:nvPr>
        </p:nvSpPr>
        <p:spPr/>
        <p:txBody>
          <a:bodyPr/>
          <a:lstStyle/>
          <a:p>
            <a:fld id="{BC433DB3-0243-45D5-87FD-27D2F51D2003}" type="slidenum">
              <a:rPr lang="en-IN" smtClean="0"/>
              <a:t>10</a:t>
            </a:fld>
            <a:endParaRPr lang="en-IN"/>
          </a:p>
        </p:txBody>
      </p:sp>
    </p:spTree>
    <p:extLst>
      <p:ext uri="{BB962C8B-B14F-4D97-AF65-F5344CB8AC3E}">
        <p14:creationId xmlns:p14="http://schemas.microsoft.com/office/powerpoint/2010/main" val="1116672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we are tracking a rectangular trajectory. In each episode the arm tries to reach a point, and if it fails to do so in 20 steps (actions) then we move on to the next point. As the arm takes several small actions to reach a point, it is ensured that the movement of the arm is smooth, i.e., the arm do not make large movements in small time. 99.51%</a:t>
            </a:r>
          </a:p>
          <a:p>
            <a:endParaRPr lang="en-US"/>
          </a:p>
        </p:txBody>
      </p:sp>
      <p:sp>
        <p:nvSpPr>
          <p:cNvPr id="4" name="Slide Number Placeholder 3"/>
          <p:cNvSpPr>
            <a:spLocks noGrp="1"/>
          </p:cNvSpPr>
          <p:nvPr>
            <p:ph type="sldNum" sz="quarter" idx="5"/>
          </p:nvPr>
        </p:nvSpPr>
        <p:spPr/>
        <p:txBody>
          <a:bodyPr/>
          <a:lstStyle/>
          <a:p>
            <a:fld id="{BC433DB3-0243-45D5-87FD-27D2F51D2003}" type="slidenum">
              <a:rPr lang="en-IN" smtClean="0"/>
              <a:t>11</a:t>
            </a:fld>
            <a:endParaRPr lang="en-IN"/>
          </a:p>
        </p:txBody>
      </p:sp>
    </p:spTree>
    <p:extLst>
      <p:ext uri="{BB962C8B-B14F-4D97-AF65-F5344CB8AC3E}">
        <p14:creationId xmlns:p14="http://schemas.microsoft.com/office/powerpoint/2010/main" val="179941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animation we are testing our trained model to track a semicircle trajectory. The trajectory is converted to a series of points. The arm tries to reach one point per episode. Before each step, state space is generated and sent to the RL agent which decides the action to take. 99.39%</a:t>
            </a:r>
          </a:p>
        </p:txBody>
      </p:sp>
      <p:sp>
        <p:nvSpPr>
          <p:cNvPr id="4" name="Slide Number Placeholder 3"/>
          <p:cNvSpPr>
            <a:spLocks noGrp="1"/>
          </p:cNvSpPr>
          <p:nvPr>
            <p:ph type="sldNum" sz="quarter" idx="5"/>
          </p:nvPr>
        </p:nvSpPr>
        <p:spPr/>
        <p:txBody>
          <a:bodyPr/>
          <a:lstStyle/>
          <a:p>
            <a:fld id="{BC433DB3-0243-45D5-87FD-27D2F51D2003}" type="slidenum">
              <a:rPr lang="en-IN" smtClean="0"/>
              <a:t>13</a:t>
            </a:fld>
            <a:endParaRPr lang="en-IN"/>
          </a:p>
        </p:txBody>
      </p:sp>
    </p:spTree>
    <p:extLst>
      <p:ext uri="{BB962C8B-B14F-4D97-AF65-F5344CB8AC3E}">
        <p14:creationId xmlns:p14="http://schemas.microsoft.com/office/powerpoint/2010/main" val="54838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Till now, we have successfully simulated a 2d model to run on a given trajectory. Next we will expand the action and state space so that it can support 3 dimensional trajectories. Finally, we will deploy this agent on actual hardware and test several trajectories using it. We can also implement pick and place operations on the hardware.</a:t>
            </a:r>
          </a:p>
        </p:txBody>
      </p:sp>
      <p:sp>
        <p:nvSpPr>
          <p:cNvPr id="4" name="Slide Number Placeholder 3"/>
          <p:cNvSpPr>
            <a:spLocks noGrp="1"/>
          </p:cNvSpPr>
          <p:nvPr>
            <p:ph type="sldNum" sz="quarter" idx="5"/>
          </p:nvPr>
        </p:nvSpPr>
        <p:spPr/>
        <p:txBody>
          <a:bodyPr/>
          <a:lstStyle/>
          <a:p>
            <a:fld id="{BC433DB3-0243-45D5-87FD-27D2F51D2003}" type="slidenum">
              <a:rPr lang="en-IN" smtClean="0"/>
              <a:t>16</a:t>
            </a:fld>
            <a:endParaRPr lang="en-IN"/>
          </a:p>
        </p:txBody>
      </p:sp>
    </p:spTree>
    <p:extLst>
      <p:ext uri="{BB962C8B-B14F-4D97-AF65-F5344CB8AC3E}">
        <p14:creationId xmlns:p14="http://schemas.microsoft.com/office/powerpoint/2010/main" val="1947910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52529"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prstClr val="white"/>
                </a:solidFill>
                <a:latin typeface="Franklin Gothic Demi" pitchFamily="34" charset="0"/>
              </a:rPr>
              <a:t>INDIAN INSTITUTE OF TECHNOLOGY ROORKEE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895" y="-1281"/>
            <a:ext cx="755828" cy="732103"/>
          </a:xfrm>
          <a:prstGeom prst="rect">
            <a:avLst/>
          </a:prstGeom>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6150"/>
            <a:ext cx="9133727"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81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164285" y="-1480"/>
            <a:ext cx="979715" cy="961360"/>
          </a:xfrm>
          <a:prstGeom prst="rect">
            <a:avLst/>
          </a:prstGeom>
        </p:spPr>
      </p:pic>
      <p:cxnSp>
        <p:nvCxnSpPr>
          <p:cNvPr id="8" name="Straight Connector 7"/>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4">
            <a:lum bright="3000"/>
          </a:blip>
          <a:stretch>
            <a:fillRect/>
          </a:stretch>
        </p:blipFill>
        <p:spPr>
          <a:xfrm>
            <a:off x="1873072" y="2118212"/>
            <a:ext cx="5321656" cy="3510576"/>
          </a:xfrm>
          <a:prstGeom prst="rect">
            <a:avLst/>
          </a:prstGeom>
        </p:spPr>
      </p:pic>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
        <p:nvSpPr>
          <p:cNvPr id="11" name="Title 1"/>
          <p:cNvSpPr>
            <a:spLocks noGrp="1"/>
          </p:cNvSpPr>
          <p:nvPr>
            <p:ph type="title"/>
          </p:nvPr>
        </p:nvSpPr>
        <p:spPr>
          <a:xfrm>
            <a:off x="180654" y="202990"/>
            <a:ext cx="7042080" cy="554587"/>
          </a:xfrm>
        </p:spPr>
        <p:txBody>
          <a:bodyPr/>
          <a:lstStyle>
            <a:lvl1pPr algn="l">
              <a:defRPr sz="3200" b="1"/>
            </a:lvl1pPr>
          </a:lstStyle>
          <a:p>
            <a:r>
              <a:rPr lang="en-US"/>
              <a:t>Click to edit Master title style</a:t>
            </a:r>
            <a:endParaRPr lang="en-IN"/>
          </a:p>
        </p:txBody>
      </p:sp>
      <p:sp>
        <p:nvSpPr>
          <p:cNvPr id="12" name="Content Placeholder 3"/>
          <p:cNvSpPr>
            <a:spLocks noGrp="1"/>
          </p:cNvSpPr>
          <p:nvPr>
            <p:ph sz="half" idx="2"/>
          </p:nvPr>
        </p:nvSpPr>
        <p:spPr>
          <a:xfrm>
            <a:off x="180653" y="1173984"/>
            <a:ext cx="8768137"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21865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lum bright="3000"/>
          </a:blip>
          <a:stretch>
            <a:fillRect/>
          </a:stretch>
        </p:blipFill>
        <p:spPr>
          <a:xfrm>
            <a:off x="1873072" y="2118212"/>
            <a:ext cx="5321656" cy="3510576"/>
          </a:xfrm>
          <a:prstGeom prst="rect">
            <a:avLst/>
          </a:prstGeom>
        </p:spPr>
      </p:pic>
      <p:sp>
        <p:nvSpPr>
          <p:cNvPr id="2" name="Title 1"/>
          <p:cNvSpPr>
            <a:spLocks noGrp="1"/>
          </p:cNvSpPr>
          <p:nvPr>
            <p:ph type="title"/>
          </p:nvPr>
        </p:nvSpPr>
        <p:spPr>
          <a:xfrm>
            <a:off x="180654" y="202990"/>
            <a:ext cx="7042080" cy="554587"/>
          </a:xfrm>
        </p:spPr>
        <p:txBody>
          <a:bodyPr/>
          <a:lstStyle>
            <a:lvl1pPr algn="l">
              <a:defRPr sz="3200" b="1"/>
            </a:lvl1pPr>
          </a:lstStyle>
          <a:p>
            <a:r>
              <a:rPr lang="en-US"/>
              <a:t>Click to edit Master title style</a:t>
            </a:r>
            <a:endParaRPr lang="en-IN"/>
          </a:p>
        </p:txBody>
      </p:sp>
      <p:sp>
        <p:nvSpPr>
          <p:cNvPr id="3" name="Text Placeholder 2"/>
          <p:cNvSpPr>
            <a:spLocks noGrp="1"/>
          </p:cNvSpPr>
          <p:nvPr>
            <p:ph type="body" idx="1"/>
          </p:nvPr>
        </p:nvSpPr>
        <p:spPr>
          <a:xfrm>
            <a:off x="180654" y="1132413"/>
            <a:ext cx="4288604" cy="480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80654" y="1613043"/>
            <a:ext cx="4288604"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125166"/>
            <a:ext cx="4242121" cy="4878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13043"/>
            <a:ext cx="4242121"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 name="Picture 9"/>
          <p:cNvPicPr>
            <a:picLocks noChangeAspect="1"/>
          </p:cNvPicPr>
          <p:nvPr userDrawn="1"/>
        </p:nvPicPr>
        <p:blipFill>
          <a:blip r:embed="rId3"/>
          <a:stretch>
            <a:fillRect/>
          </a:stretch>
        </p:blipFill>
        <p:spPr>
          <a:xfrm>
            <a:off x="8164285" y="-1480"/>
            <a:ext cx="979715" cy="961360"/>
          </a:xfrm>
          <a:prstGeom prst="rect">
            <a:avLst/>
          </a:prstGeom>
        </p:spPr>
      </p:pic>
      <p:cxnSp>
        <p:nvCxnSpPr>
          <p:cNvPr id="11" name="Straight Connector 10"/>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Tree>
    <p:extLst>
      <p:ext uri="{BB962C8B-B14F-4D97-AF65-F5344CB8AC3E}">
        <p14:creationId xmlns:p14="http://schemas.microsoft.com/office/powerpoint/2010/main" val="261892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3000"/>
          </a:blip>
          <a:stretch>
            <a:fillRect/>
          </a:stretch>
        </p:blipFill>
        <p:spPr>
          <a:xfrm>
            <a:off x="1873072" y="2118212"/>
            <a:ext cx="5321656" cy="3510576"/>
          </a:xfrm>
          <a:prstGeom prst="rect">
            <a:avLst/>
          </a:prstGeom>
        </p:spPr>
      </p:pic>
      <p:pic>
        <p:nvPicPr>
          <p:cNvPr id="6" name="Picture 5"/>
          <p:cNvPicPr>
            <a:picLocks noChangeAspect="1"/>
          </p:cNvPicPr>
          <p:nvPr userDrawn="1"/>
        </p:nvPicPr>
        <p:blipFill>
          <a:blip r:embed="rId3"/>
          <a:stretch>
            <a:fillRect/>
          </a:stretch>
        </p:blipFill>
        <p:spPr>
          <a:xfrm>
            <a:off x="8164285" y="-1480"/>
            <a:ext cx="979715" cy="961360"/>
          </a:xfrm>
          <a:prstGeom prst="rect">
            <a:avLst/>
          </a:prstGeom>
        </p:spPr>
      </p:pic>
      <p:cxnSp>
        <p:nvCxnSpPr>
          <p:cNvPr id="7" name="Straight Connector 6"/>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Tree>
    <p:extLst>
      <p:ext uri="{BB962C8B-B14F-4D97-AF65-F5344CB8AC3E}">
        <p14:creationId xmlns:p14="http://schemas.microsoft.com/office/powerpoint/2010/main" val="7775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
        <p:nvSpPr>
          <p:cNvPr id="11" name="Title 1"/>
          <p:cNvSpPr>
            <a:spLocks noGrp="1"/>
          </p:cNvSpPr>
          <p:nvPr>
            <p:ph type="title" hasCustomPrompt="1"/>
          </p:nvPr>
        </p:nvSpPr>
        <p:spPr>
          <a:xfrm>
            <a:off x="3363913" y="2971801"/>
            <a:ext cx="2452687" cy="711200"/>
          </a:xfrm>
        </p:spPr>
        <p:txBody>
          <a:bodyPr anchor="t"/>
          <a:lstStyle>
            <a:lvl1pPr algn="ctr">
              <a:defRPr sz="3600" b="1" cap="none"/>
            </a:lvl1pPr>
          </a:lstStyle>
          <a:p>
            <a:r>
              <a:rPr lang="en-US"/>
              <a:t>Thanks…</a:t>
            </a:r>
            <a:endParaRPr lang="en-IN"/>
          </a:p>
        </p:txBody>
      </p:sp>
      <p:cxnSp>
        <p:nvCxnSpPr>
          <p:cNvPr id="12" name="Straight Connector 11"/>
          <p:cNvCxnSpPr/>
          <p:nvPr userDrawn="1"/>
        </p:nvCxnSpPr>
        <p:spPr>
          <a:xfrm>
            <a:off x="3595524" y="3619535"/>
            <a:ext cx="2009553"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0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247F8E96-40AA-459E-91AA-55A5F97CAAA0}" type="datetime1">
              <a:rPr lang="en-US" smtClean="0">
                <a:solidFill>
                  <a:prstClr val="black">
                    <a:tint val="75000"/>
                  </a:prstClr>
                </a:solidFill>
              </a:rPr>
              <a:t>4/26/23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D4CB9294-F9FF-4346-BE48-1C04129C722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986162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8" r:id="rId5"/>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microsoft.com/office/2007/relationships/media" Target="../media/media3.mov"/><Relationship Id="rId7" Type="http://schemas.openxmlformats.org/officeDocument/2006/relationships/image" Target="../media/image30.png"/><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2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video" Target="NULL" TargetMode="External"/><Relationship Id="rId7" Type="http://schemas.openxmlformats.org/officeDocument/2006/relationships/image" Target="../media/image32.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microsoft.com/office/2007/relationships/media" Target="../media/media5.mov"/></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489527" y="1539855"/>
            <a:ext cx="8164946" cy="1559730"/>
          </a:xfrm>
        </p:spPr>
        <p:txBody>
          <a:bodyPr/>
          <a:lstStyle>
            <a:lvl1pPr algn="ctr">
              <a:defRPr sz="2800" b="1">
                <a:latin typeface="+mn-lt"/>
              </a:defRPr>
            </a:lvl1pPr>
          </a:lstStyle>
          <a:p>
            <a:r>
              <a:rPr lang="en-IN">
                <a:effectLst/>
                <a:latin typeface="Times New Roman" panose="02020603050405020304" pitchFamily="18" charset="0"/>
              </a:rPr>
              <a:t>Trajectory Tracking Control of Robotic Manipulator using Deep Reinforcement Learning</a:t>
            </a:r>
            <a:endParaRPr lang="en-IN" sz="4400">
              <a:latin typeface="Times New Roman" panose="02020603050405020304" pitchFamily="18" charset="0"/>
              <a:cs typeface="Times New Roman" panose="02020603050405020304" pitchFamily="18" charset="0"/>
            </a:endParaRPr>
          </a:p>
        </p:txBody>
      </p:sp>
      <p:sp>
        <p:nvSpPr>
          <p:cNvPr id="9" name="Text Placeholder 2"/>
          <p:cNvSpPr>
            <a:spLocks noGrp="1"/>
          </p:cNvSpPr>
          <p:nvPr>
            <p:ph type="body" idx="4294967295"/>
          </p:nvPr>
        </p:nvSpPr>
        <p:spPr>
          <a:xfrm>
            <a:off x="755402" y="3770608"/>
            <a:ext cx="7633195" cy="1187681"/>
          </a:xfrm>
        </p:spPr>
        <p:txBody>
          <a:bodyPr anchor="b"/>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IN" sz="1600" b="0" err="1">
                <a:latin typeface="Times New Roman"/>
                <a:cs typeface="Times New Roman"/>
              </a:rPr>
              <a:t>Anay</a:t>
            </a:r>
            <a:r>
              <a:rPr lang="en-IN" sz="1600" b="0">
                <a:latin typeface="Times New Roman"/>
                <a:cs typeface="Times New Roman"/>
              </a:rPr>
              <a:t> Aggarwal (19115023), Anurag Srivastava (19117016), Sachin Agrawal (19115108)</a:t>
            </a:r>
            <a:endParaRPr lang="en-IN" sz="1600" b="0">
              <a:latin typeface="Times New Roman" panose="02020603050405020304" pitchFamily="18" charset="0"/>
              <a:cs typeface="Times New Roman" panose="02020603050405020304" pitchFamily="18" charset="0"/>
            </a:endParaRPr>
          </a:p>
          <a:p>
            <a:pPr lvl="0"/>
            <a:endParaRPr lang="en-IN" sz="1600" b="0">
              <a:latin typeface="Times New Roman" panose="02020603050405020304" pitchFamily="18" charset="0"/>
              <a:cs typeface="Times New Roman" panose="02020603050405020304" pitchFamily="18" charset="0"/>
            </a:endParaRPr>
          </a:p>
          <a:p>
            <a:r>
              <a:rPr lang="en-IN" sz="1600" b="0" i="1">
                <a:latin typeface="Times New Roman"/>
                <a:cs typeface="Times New Roman"/>
              </a:rPr>
              <a:t>Under the Supervision of </a:t>
            </a:r>
            <a:r>
              <a:rPr lang="en-IN" sz="1600" i="1">
                <a:latin typeface="Times New Roman"/>
                <a:cs typeface="Times New Roman"/>
              </a:rPr>
              <a:t>Prof. </a:t>
            </a:r>
            <a:r>
              <a:rPr lang="en-IN" sz="1600" i="1" err="1">
                <a:latin typeface="Times New Roman"/>
                <a:cs typeface="Times New Roman"/>
              </a:rPr>
              <a:t>Sohom</a:t>
            </a:r>
            <a:r>
              <a:rPr lang="en-IN" sz="1600" i="1">
                <a:latin typeface="Times New Roman"/>
                <a:cs typeface="Times New Roman"/>
              </a:rPr>
              <a:t> Chakrabarty</a:t>
            </a:r>
            <a:endParaRPr lang="en-US" sz="1600" i="1">
              <a:latin typeface="Times New Roman" panose="02020603050405020304" pitchFamily="18" charset="0"/>
              <a:cs typeface="Times New Roman" panose="02020603050405020304" pitchFamily="18" charset="0"/>
            </a:endParaRPr>
          </a:p>
        </p:txBody>
      </p:sp>
      <p:sp>
        <p:nvSpPr>
          <p:cNvPr id="15" name="Text Placeholder 2"/>
          <p:cNvSpPr>
            <a:spLocks noGrp="1"/>
          </p:cNvSpPr>
          <p:nvPr>
            <p:ph type="body" idx="4294967295"/>
          </p:nvPr>
        </p:nvSpPr>
        <p:spPr>
          <a:xfrm>
            <a:off x="1069520" y="3087393"/>
            <a:ext cx="7247166" cy="423370"/>
          </a:xfrm>
        </p:spPr>
        <p:txBody>
          <a:bodyPr anchor="b"/>
          <a:lstStyle>
            <a:lvl1pPr marL="0" indent="0" algn="ctr">
              <a:buNone/>
              <a:defRPr sz="2000" b="1" i="1">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atin typeface="Times New Roman" panose="02020603050405020304" pitchFamily="18" charset="0"/>
                <a:cs typeface="Times New Roman" panose="02020603050405020304" pitchFamily="18" charset="0"/>
              </a:rPr>
              <a:t>EEN-400B B.Tech. Project</a:t>
            </a:r>
          </a:p>
        </p:txBody>
      </p:sp>
    </p:spTree>
    <p:extLst>
      <p:ext uri="{BB962C8B-B14F-4D97-AF65-F5344CB8AC3E}">
        <p14:creationId xmlns:p14="http://schemas.microsoft.com/office/powerpoint/2010/main" val="202677207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71E0-40CB-510C-35B3-8D9BCB279D94}"/>
              </a:ext>
            </a:extLst>
          </p:cNvPr>
          <p:cNvSpPr>
            <a:spLocks noGrp="1"/>
          </p:cNvSpPr>
          <p:nvPr>
            <p:ph type="title"/>
          </p:nvPr>
        </p:nvSpPr>
        <p:spPr/>
        <p:txBody>
          <a:bodyPr/>
          <a:lstStyle/>
          <a:p>
            <a:r>
              <a:rPr lang="en-US"/>
              <a:t>Training Results</a:t>
            </a:r>
          </a:p>
        </p:txBody>
      </p:sp>
      <p:sp>
        <p:nvSpPr>
          <p:cNvPr id="6" name="TextBox 5">
            <a:extLst>
              <a:ext uri="{FF2B5EF4-FFF2-40B4-BE49-F238E27FC236}">
                <a16:creationId xmlns:a16="http://schemas.microsoft.com/office/drawing/2014/main" id="{D360088D-3C1B-1CB2-5A1E-E6ACE511AE74}"/>
              </a:ext>
            </a:extLst>
          </p:cNvPr>
          <p:cNvSpPr txBox="1"/>
          <p:nvPr/>
        </p:nvSpPr>
        <p:spPr>
          <a:xfrm>
            <a:off x="1370034" y="3303072"/>
            <a:ext cx="2497543" cy="338554"/>
          </a:xfrm>
          <a:prstGeom prst="rect">
            <a:avLst/>
          </a:prstGeom>
          <a:noFill/>
        </p:spPr>
        <p:txBody>
          <a:bodyPr wrap="none" rtlCol="0">
            <a:spAutoFit/>
          </a:bodyPr>
          <a:lstStyle/>
          <a:p>
            <a:r>
              <a:rPr lang="en-US" sz="1600" b="1"/>
              <a:t>Plot of Accuracy vs episode</a:t>
            </a:r>
          </a:p>
        </p:txBody>
      </p:sp>
      <p:sp>
        <p:nvSpPr>
          <p:cNvPr id="8" name="TextBox 7">
            <a:extLst>
              <a:ext uri="{FF2B5EF4-FFF2-40B4-BE49-F238E27FC236}">
                <a16:creationId xmlns:a16="http://schemas.microsoft.com/office/drawing/2014/main" id="{CB829C5F-A4AF-A1F1-3C10-6E2F9A2EBBDC}"/>
              </a:ext>
            </a:extLst>
          </p:cNvPr>
          <p:cNvSpPr txBox="1"/>
          <p:nvPr/>
        </p:nvSpPr>
        <p:spPr>
          <a:xfrm>
            <a:off x="1428254" y="6150991"/>
            <a:ext cx="2381101" cy="338554"/>
          </a:xfrm>
          <a:prstGeom prst="rect">
            <a:avLst/>
          </a:prstGeom>
          <a:noFill/>
        </p:spPr>
        <p:txBody>
          <a:bodyPr wrap="none" rtlCol="0">
            <a:spAutoFit/>
          </a:bodyPr>
          <a:lstStyle/>
          <a:p>
            <a:r>
              <a:rPr lang="en-US" sz="1600" b="1"/>
              <a:t>Plot of Reward vs episode</a:t>
            </a:r>
          </a:p>
        </p:txBody>
      </p:sp>
      <p:pic>
        <p:nvPicPr>
          <p:cNvPr id="7" name="Picture 6" descr="Chart&#10;&#10;Description automatically generated">
            <a:extLst>
              <a:ext uri="{FF2B5EF4-FFF2-40B4-BE49-F238E27FC236}">
                <a16:creationId xmlns:a16="http://schemas.microsoft.com/office/drawing/2014/main" id="{8C2F6A8F-CD4C-7A11-79A0-73ACCDB10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4" y="1126285"/>
            <a:ext cx="4657736" cy="2224674"/>
          </a:xfrm>
          <a:prstGeom prst="rect">
            <a:avLst/>
          </a:prstGeom>
        </p:spPr>
      </p:pic>
      <p:pic>
        <p:nvPicPr>
          <p:cNvPr id="10" name="Picture 9" descr="Chart&#10;&#10;Description automatically generated">
            <a:extLst>
              <a:ext uri="{FF2B5EF4-FFF2-40B4-BE49-F238E27FC236}">
                <a16:creationId xmlns:a16="http://schemas.microsoft.com/office/drawing/2014/main" id="{E158E073-59DC-06BE-C05E-3F3F9A9D6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54" y="3719667"/>
            <a:ext cx="4657736" cy="2475399"/>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8E541CDD-8DE4-A1CF-A647-563C062E1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8390" y="1126285"/>
            <a:ext cx="3930299" cy="2176787"/>
          </a:xfrm>
          <a:prstGeom prst="rect">
            <a:avLst/>
          </a:prstGeom>
        </p:spPr>
      </p:pic>
      <p:pic>
        <p:nvPicPr>
          <p:cNvPr id="14" name="Picture 13" descr="Chart, histogram&#10;&#10;Description automatically generated">
            <a:extLst>
              <a:ext uri="{FF2B5EF4-FFF2-40B4-BE49-F238E27FC236}">
                <a16:creationId xmlns:a16="http://schemas.microsoft.com/office/drawing/2014/main" id="{CCA009BB-03DF-445C-BE4F-582A1498FA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8389" y="3719667"/>
            <a:ext cx="3930299" cy="2453909"/>
          </a:xfrm>
          <a:prstGeom prst="rect">
            <a:avLst/>
          </a:prstGeom>
        </p:spPr>
      </p:pic>
      <p:sp>
        <p:nvSpPr>
          <p:cNvPr id="15" name="TextBox 14">
            <a:extLst>
              <a:ext uri="{FF2B5EF4-FFF2-40B4-BE49-F238E27FC236}">
                <a16:creationId xmlns:a16="http://schemas.microsoft.com/office/drawing/2014/main" id="{FF068A70-1D17-6CBA-9589-80C0F1B1BF84}"/>
              </a:ext>
            </a:extLst>
          </p:cNvPr>
          <p:cNvSpPr txBox="1"/>
          <p:nvPr/>
        </p:nvSpPr>
        <p:spPr>
          <a:xfrm>
            <a:off x="5809203" y="3302874"/>
            <a:ext cx="2396105" cy="338554"/>
          </a:xfrm>
          <a:prstGeom prst="rect">
            <a:avLst/>
          </a:prstGeom>
          <a:noFill/>
        </p:spPr>
        <p:txBody>
          <a:bodyPr wrap="none" rtlCol="0">
            <a:spAutoFit/>
          </a:bodyPr>
          <a:lstStyle/>
          <a:p>
            <a:r>
              <a:rPr lang="en-US" sz="1600" b="1"/>
              <a:t>Plot of Q Value vs episode</a:t>
            </a:r>
          </a:p>
        </p:txBody>
      </p:sp>
      <p:sp>
        <p:nvSpPr>
          <p:cNvPr id="16" name="TextBox 15">
            <a:extLst>
              <a:ext uri="{FF2B5EF4-FFF2-40B4-BE49-F238E27FC236}">
                <a16:creationId xmlns:a16="http://schemas.microsoft.com/office/drawing/2014/main" id="{481A75F3-2415-4FEA-45D5-F39C6D645C3E}"/>
              </a:ext>
            </a:extLst>
          </p:cNvPr>
          <p:cNvSpPr txBox="1"/>
          <p:nvPr/>
        </p:nvSpPr>
        <p:spPr>
          <a:xfrm>
            <a:off x="5495687" y="6157028"/>
            <a:ext cx="3023135" cy="338554"/>
          </a:xfrm>
          <a:prstGeom prst="rect">
            <a:avLst/>
          </a:prstGeom>
          <a:noFill/>
        </p:spPr>
        <p:txBody>
          <a:bodyPr wrap="none" rtlCol="0">
            <a:spAutoFit/>
          </a:bodyPr>
          <a:lstStyle/>
          <a:p>
            <a:r>
              <a:rPr lang="en-US" sz="1600" b="1"/>
              <a:t>Plot of Episode Length vs episode</a:t>
            </a:r>
          </a:p>
        </p:txBody>
      </p:sp>
    </p:spTree>
    <p:extLst>
      <p:ext uri="{BB962C8B-B14F-4D97-AF65-F5344CB8AC3E}">
        <p14:creationId xmlns:p14="http://schemas.microsoft.com/office/powerpoint/2010/main" val="268795901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2386-D065-CBF4-6FDD-9731B4F2E871}"/>
              </a:ext>
            </a:extLst>
          </p:cNvPr>
          <p:cNvSpPr>
            <a:spLocks noGrp="1"/>
          </p:cNvSpPr>
          <p:nvPr>
            <p:ph type="title"/>
          </p:nvPr>
        </p:nvSpPr>
        <p:spPr/>
        <p:txBody>
          <a:bodyPr/>
          <a:lstStyle/>
          <a:p>
            <a:r>
              <a:rPr lang="en-US"/>
              <a:t>Tracking of helical trajectory</a:t>
            </a:r>
          </a:p>
        </p:txBody>
      </p:sp>
      <p:pic>
        <p:nvPicPr>
          <p:cNvPr id="9" name="Screen Recording 2023-04-25 at 11.01.12 PM.mov">
            <a:hlinkClick r:id="" action="ppaction://media"/>
            <a:extLst>
              <a:ext uri="{FF2B5EF4-FFF2-40B4-BE49-F238E27FC236}">
                <a16:creationId xmlns:a16="http://schemas.microsoft.com/office/drawing/2014/main" id="{295B9266-5902-7985-B618-C2A7F6424F6F}"/>
              </a:ext>
            </a:extLst>
          </p:cNvPr>
          <p:cNvPicPr>
            <a:picLocks noChangeAspect="1"/>
          </p:cNvPicPr>
          <p:nvPr>
            <a:videoFile r:link="rId1"/>
            <p:extLst>
              <p:ext uri="{DAA4B4D4-6D71-4841-9C94-3DE7FCFB9230}">
                <p14:media xmlns:p14="http://schemas.microsoft.com/office/powerpoint/2010/main" r:embed="rId2">
                  <p14:trim end="520.7055"/>
                </p14:media>
              </p:ext>
            </p:extLst>
          </p:nvPr>
        </p:nvPicPr>
        <p:blipFill>
          <a:blip r:embed="rId6"/>
          <a:stretch>
            <a:fillRect/>
          </a:stretch>
        </p:blipFill>
        <p:spPr>
          <a:xfrm>
            <a:off x="180656" y="1955553"/>
            <a:ext cx="4234743" cy="2653966"/>
          </a:xfrm>
          <a:prstGeom prst="rect">
            <a:avLst/>
          </a:prstGeom>
        </p:spPr>
      </p:pic>
      <p:pic>
        <p:nvPicPr>
          <p:cNvPr id="11" name="Screen Recording 2023-04-25 at 10.47.03 PM.mov">
            <a:hlinkClick r:id="" action="ppaction://media"/>
            <a:extLst>
              <a:ext uri="{FF2B5EF4-FFF2-40B4-BE49-F238E27FC236}">
                <a16:creationId xmlns:a16="http://schemas.microsoft.com/office/drawing/2014/main" id="{08BCFF3E-0584-0E8D-15E5-5A4DC1E1193C}"/>
              </a:ext>
            </a:extLst>
          </p:cNvPr>
          <p:cNvPicPr>
            <a:picLocks noChangeAspect="1"/>
          </p:cNvPicPr>
          <p:nvPr>
            <a:videoFile r:link="rId1"/>
            <p:extLst>
              <p:ext uri="{DAA4B4D4-6D71-4841-9C94-3DE7FCFB9230}">
                <p14:media xmlns:p14="http://schemas.microsoft.com/office/powerpoint/2010/main" r:embed="rId3">
                  <p14:trim end="327.6782"/>
                </p14:media>
              </p:ext>
            </p:extLst>
          </p:nvPr>
        </p:nvPicPr>
        <p:blipFill>
          <a:blip r:embed="rId7"/>
          <a:stretch>
            <a:fillRect/>
          </a:stretch>
        </p:blipFill>
        <p:spPr bwMode="auto">
          <a:xfrm>
            <a:off x="4728599" y="1955553"/>
            <a:ext cx="4234745" cy="265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84BF58D5-71F1-9859-FD11-882DC77CCDB5}"/>
              </a:ext>
            </a:extLst>
          </p:cNvPr>
          <p:cNvSpPr txBox="1"/>
          <p:nvPr/>
        </p:nvSpPr>
        <p:spPr>
          <a:xfrm>
            <a:off x="1756051" y="4584648"/>
            <a:ext cx="1083951" cy="338554"/>
          </a:xfrm>
          <a:prstGeom prst="rect">
            <a:avLst/>
          </a:prstGeom>
          <a:noFill/>
        </p:spPr>
        <p:txBody>
          <a:bodyPr wrap="none" rtlCol="0">
            <a:spAutoFit/>
          </a:bodyPr>
          <a:lstStyle/>
          <a:p>
            <a:r>
              <a:rPr lang="en-US" sz="1600" b="1"/>
              <a:t>Old Model</a:t>
            </a:r>
          </a:p>
        </p:txBody>
      </p:sp>
      <p:sp>
        <p:nvSpPr>
          <p:cNvPr id="13" name="TextBox 12">
            <a:extLst>
              <a:ext uri="{FF2B5EF4-FFF2-40B4-BE49-F238E27FC236}">
                <a16:creationId xmlns:a16="http://schemas.microsoft.com/office/drawing/2014/main" id="{66D03B6F-0D82-5137-F403-C0EF837D91A1}"/>
              </a:ext>
            </a:extLst>
          </p:cNvPr>
          <p:cNvSpPr txBox="1"/>
          <p:nvPr/>
        </p:nvSpPr>
        <p:spPr>
          <a:xfrm>
            <a:off x="6259624" y="4578498"/>
            <a:ext cx="1172693" cy="338554"/>
          </a:xfrm>
          <a:prstGeom prst="rect">
            <a:avLst/>
          </a:prstGeom>
          <a:noFill/>
        </p:spPr>
        <p:txBody>
          <a:bodyPr wrap="none" rtlCol="0">
            <a:spAutoFit/>
          </a:bodyPr>
          <a:lstStyle/>
          <a:p>
            <a:r>
              <a:rPr lang="en-US" sz="1600" b="1"/>
              <a:t>New Model</a:t>
            </a:r>
          </a:p>
        </p:txBody>
      </p:sp>
    </p:spTree>
    <p:extLst>
      <p:ext uri="{BB962C8B-B14F-4D97-AF65-F5344CB8AC3E}">
        <p14:creationId xmlns:p14="http://schemas.microsoft.com/office/powerpoint/2010/main" val="7263899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6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23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video>
              <p:cMediaNode vol="80000">
                <p:cTn id="22"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7674-31A0-F755-F257-DB33A60628E4}"/>
              </a:ext>
            </a:extLst>
          </p:cNvPr>
          <p:cNvSpPr>
            <a:spLocks noGrp="1"/>
          </p:cNvSpPr>
          <p:nvPr>
            <p:ph type="title"/>
          </p:nvPr>
        </p:nvSpPr>
        <p:spPr/>
        <p:txBody>
          <a:bodyPr/>
          <a:lstStyle/>
          <a:p>
            <a:r>
              <a:rPr lang="en-US"/>
              <a:t>Analysis of trajectory tracking of helix</a:t>
            </a:r>
          </a:p>
        </p:txBody>
      </p:sp>
      <p:pic>
        <p:nvPicPr>
          <p:cNvPr id="5" name="Content Placeholder 4" descr="Chart&#10;&#10;Description automatically generated with medium confidence">
            <a:extLst>
              <a:ext uri="{FF2B5EF4-FFF2-40B4-BE49-F238E27FC236}">
                <a16:creationId xmlns:a16="http://schemas.microsoft.com/office/drawing/2014/main" id="{9C7BC8C8-D183-11BD-416E-2CDE675C64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0975" y="1178987"/>
            <a:ext cx="8767763" cy="5214401"/>
          </a:xfrm>
        </p:spPr>
      </p:pic>
    </p:spTree>
    <p:extLst>
      <p:ext uri="{BB962C8B-B14F-4D97-AF65-F5344CB8AC3E}">
        <p14:creationId xmlns:p14="http://schemas.microsoft.com/office/powerpoint/2010/main" val="39591859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DA99-2E57-D61C-E237-6E60CEC7FF17}"/>
              </a:ext>
            </a:extLst>
          </p:cNvPr>
          <p:cNvSpPr>
            <a:spLocks noGrp="1"/>
          </p:cNvSpPr>
          <p:nvPr>
            <p:ph type="title"/>
          </p:nvPr>
        </p:nvSpPr>
        <p:spPr/>
        <p:txBody>
          <a:bodyPr/>
          <a:lstStyle/>
          <a:p>
            <a:r>
              <a:rPr lang="en-US"/>
              <a:t>Tracking of crown-shaped trajectory</a:t>
            </a:r>
          </a:p>
        </p:txBody>
      </p:sp>
      <p:pic>
        <p:nvPicPr>
          <p:cNvPr id="7" name="Screen Recording 2023-03-21 at 3.45.07 PM.mov">
            <a:hlinkClick r:id="" action="ppaction://media"/>
            <a:extLst>
              <a:ext uri="{FF2B5EF4-FFF2-40B4-BE49-F238E27FC236}">
                <a16:creationId xmlns:a16="http://schemas.microsoft.com/office/drawing/2014/main" id="{EAB4604C-9064-195F-1116-1093A10B0E03}"/>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7"/>
          <a:stretch>
            <a:fillRect/>
          </a:stretch>
        </p:blipFill>
        <p:spPr>
          <a:xfrm>
            <a:off x="308726" y="2010160"/>
            <a:ext cx="4263274" cy="2590722"/>
          </a:xfrm>
        </p:spPr>
      </p:pic>
      <p:pic>
        <p:nvPicPr>
          <p:cNvPr id="3" name="Screen Recording 2023-04-25 at 11.08.41 PM.mov">
            <a:hlinkClick r:id="" action="ppaction://media"/>
            <a:extLst>
              <a:ext uri="{FF2B5EF4-FFF2-40B4-BE49-F238E27FC236}">
                <a16:creationId xmlns:a16="http://schemas.microsoft.com/office/drawing/2014/main" id="{79E16313-C211-2D45-05B4-635CDD7FC783}"/>
              </a:ext>
            </a:extLst>
          </p:cNvPr>
          <p:cNvPicPr>
            <a:picLocks noChangeAspect="1"/>
          </p:cNvPicPr>
          <p:nvPr>
            <a:videoFile r:link="rId3"/>
            <p:extLst>
              <p:ext uri="{DAA4B4D4-6D71-4841-9C94-3DE7FCFB9230}">
                <p14:media xmlns:p14="http://schemas.microsoft.com/office/powerpoint/2010/main" r:embed="rId4">
                  <p14:trim end="404.9583"/>
                </p14:media>
              </p:ext>
            </p:extLst>
          </p:nvPr>
        </p:nvPicPr>
        <p:blipFill>
          <a:blip r:embed="rId8"/>
          <a:stretch>
            <a:fillRect/>
          </a:stretch>
        </p:blipFill>
        <p:spPr>
          <a:xfrm>
            <a:off x="4776964" y="2010160"/>
            <a:ext cx="4133830" cy="2590722"/>
          </a:xfrm>
          <a:prstGeom prst="rect">
            <a:avLst/>
          </a:prstGeom>
        </p:spPr>
      </p:pic>
      <p:sp>
        <p:nvSpPr>
          <p:cNvPr id="4" name="TextBox 3">
            <a:extLst>
              <a:ext uri="{FF2B5EF4-FFF2-40B4-BE49-F238E27FC236}">
                <a16:creationId xmlns:a16="http://schemas.microsoft.com/office/drawing/2014/main" id="{FE22D14B-452F-1549-F143-D68EF75303A6}"/>
              </a:ext>
            </a:extLst>
          </p:cNvPr>
          <p:cNvSpPr txBox="1"/>
          <p:nvPr/>
        </p:nvSpPr>
        <p:spPr>
          <a:xfrm>
            <a:off x="1898387" y="4587723"/>
            <a:ext cx="1083951" cy="338554"/>
          </a:xfrm>
          <a:prstGeom prst="rect">
            <a:avLst/>
          </a:prstGeom>
          <a:noFill/>
        </p:spPr>
        <p:txBody>
          <a:bodyPr wrap="none" rtlCol="0">
            <a:spAutoFit/>
          </a:bodyPr>
          <a:lstStyle/>
          <a:p>
            <a:r>
              <a:rPr lang="en-US" sz="1600" b="1"/>
              <a:t>Old Model</a:t>
            </a:r>
          </a:p>
        </p:txBody>
      </p:sp>
      <p:sp>
        <p:nvSpPr>
          <p:cNvPr id="5" name="TextBox 4">
            <a:extLst>
              <a:ext uri="{FF2B5EF4-FFF2-40B4-BE49-F238E27FC236}">
                <a16:creationId xmlns:a16="http://schemas.microsoft.com/office/drawing/2014/main" id="{165295CA-EBD2-0D23-A4D7-1EC6DAB1E7C6}"/>
              </a:ext>
            </a:extLst>
          </p:cNvPr>
          <p:cNvSpPr txBox="1"/>
          <p:nvPr/>
        </p:nvSpPr>
        <p:spPr>
          <a:xfrm>
            <a:off x="6257532" y="4587723"/>
            <a:ext cx="1172693" cy="338554"/>
          </a:xfrm>
          <a:prstGeom prst="rect">
            <a:avLst/>
          </a:prstGeom>
          <a:noFill/>
        </p:spPr>
        <p:txBody>
          <a:bodyPr wrap="none" rtlCol="0">
            <a:spAutoFit/>
          </a:bodyPr>
          <a:lstStyle/>
          <a:p>
            <a:r>
              <a:rPr lang="en-US" sz="1600" b="1"/>
              <a:t>New Model</a:t>
            </a:r>
          </a:p>
        </p:txBody>
      </p:sp>
    </p:spTree>
    <p:extLst>
      <p:ext uri="{BB962C8B-B14F-4D97-AF65-F5344CB8AC3E}">
        <p14:creationId xmlns:p14="http://schemas.microsoft.com/office/powerpoint/2010/main" val="35776614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8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F275-B7F0-4081-4E77-A29BC14BA4CE}"/>
              </a:ext>
            </a:extLst>
          </p:cNvPr>
          <p:cNvSpPr>
            <a:spLocks noGrp="1"/>
          </p:cNvSpPr>
          <p:nvPr>
            <p:ph type="title"/>
          </p:nvPr>
        </p:nvSpPr>
        <p:spPr/>
        <p:txBody>
          <a:bodyPr/>
          <a:lstStyle/>
          <a:p>
            <a:r>
              <a:rPr lang="en-US"/>
              <a:t>Analysis of trajectory tracking of crown </a:t>
            </a:r>
          </a:p>
        </p:txBody>
      </p:sp>
      <p:pic>
        <p:nvPicPr>
          <p:cNvPr id="7" name="Content Placeholder 6" descr="Graphical user interface, chart, line chart&#10;&#10;Description automatically generated">
            <a:extLst>
              <a:ext uri="{FF2B5EF4-FFF2-40B4-BE49-F238E27FC236}">
                <a16:creationId xmlns:a16="http://schemas.microsoft.com/office/drawing/2014/main" id="{2312BC67-4EC1-608E-8B51-A9F042607C0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2098" y="1174750"/>
            <a:ext cx="8725517" cy="5222875"/>
          </a:xfrm>
        </p:spPr>
      </p:pic>
    </p:spTree>
    <p:extLst>
      <p:ext uri="{BB962C8B-B14F-4D97-AF65-F5344CB8AC3E}">
        <p14:creationId xmlns:p14="http://schemas.microsoft.com/office/powerpoint/2010/main" val="17008923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589B-8694-2689-C99E-DDA1E18853E8}"/>
              </a:ext>
            </a:extLst>
          </p:cNvPr>
          <p:cNvSpPr>
            <a:spLocks noGrp="1"/>
          </p:cNvSpPr>
          <p:nvPr>
            <p:ph type="title"/>
          </p:nvPr>
        </p:nvSpPr>
        <p:spPr/>
        <p:txBody>
          <a:bodyPr/>
          <a:lstStyle/>
          <a:p>
            <a:r>
              <a:rPr lang="en-US"/>
              <a:t>Results of testing</a:t>
            </a:r>
          </a:p>
        </p:txBody>
      </p:sp>
      <p:pic>
        <p:nvPicPr>
          <p:cNvPr id="5" name="Content Placeholder 4" descr="Table&#10;&#10;Description automatically generated">
            <a:extLst>
              <a:ext uri="{FF2B5EF4-FFF2-40B4-BE49-F238E27FC236}">
                <a16:creationId xmlns:a16="http://schemas.microsoft.com/office/drawing/2014/main" id="{4AD8AC5C-DE3E-A87E-219F-16D7C705382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8118" y="2007085"/>
            <a:ext cx="8767763" cy="2654081"/>
          </a:xfrm>
        </p:spPr>
      </p:pic>
      <p:sp>
        <p:nvSpPr>
          <p:cNvPr id="6" name="TextBox 5">
            <a:extLst>
              <a:ext uri="{FF2B5EF4-FFF2-40B4-BE49-F238E27FC236}">
                <a16:creationId xmlns:a16="http://schemas.microsoft.com/office/drawing/2014/main" id="{2951BD50-AF12-6D27-25F4-F49809ED7BEE}"/>
              </a:ext>
            </a:extLst>
          </p:cNvPr>
          <p:cNvSpPr txBox="1"/>
          <p:nvPr/>
        </p:nvSpPr>
        <p:spPr>
          <a:xfrm>
            <a:off x="2203369" y="4491889"/>
            <a:ext cx="4737259" cy="338554"/>
          </a:xfrm>
          <a:prstGeom prst="rect">
            <a:avLst/>
          </a:prstGeom>
          <a:noFill/>
        </p:spPr>
        <p:txBody>
          <a:bodyPr wrap="none" rtlCol="0">
            <a:spAutoFit/>
          </a:bodyPr>
          <a:lstStyle/>
          <a:p>
            <a:r>
              <a:rPr lang="en-US" sz="1600" b="1"/>
              <a:t>Accuracy of trajectory tracking using different models</a:t>
            </a:r>
          </a:p>
        </p:txBody>
      </p:sp>
    </p:spTree>
    <p:extLst>
      <p:ext uri="{BB962C8B-B14F-4D97-AF65-F5344CB8AC3E}">
        <p14:creationId xmlns:p14="http://schemas.microsoft.com/office/powerpoint/2010/main" val="96582612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F864-1062-55C8-D225-905B2E969295}"/>
              </a:ext>
            </a:extLst>
          </p:cNvPr>
          <p:cNvSpPr>
            <a:spLocks noGrp="1"/>
          </p:cNvSpPr>
          <p:nvPr>
            <p:ph type="title"/>
          </p:nvPr>
        </p:nvSpPr>
        <p:spPr/>
        <p:txBody>
          <a:bodyPr/>
          <a:lstStyle/>
          <a:p>
            <a:r>
              <a:rPr lang="en-US" sz="3600"/>
              <a:t>Further Work</a:t>
            </a:r>
          </a:p>
        </p:txBody>
      </p:sp>
      <p:sp>
        <p:nvSpPr>
          <p:cNvPr id="3" name="Content Placeholder 2">
            <a:extLst>
              <a:ext uri="{FF2B5EF4-FFF2-40B4-BE49-F238E27FC236}">
                <a16:creationId xmlns:a16="http://schemas.microsoft.com/office/drawing/2014/main" id="{A3D160C4-60F3-94CB-FC88-2E28064A1F12}"/>
              </a:ext>
            </a:extLst>
          </p:cNvPr>
          <p:cNvSpPr>
            <a:spLocks noGrp="1"/>
          </p:cNvSpPr>
          <p:nvPr>
            <p:ph sz="half" idx="2"/>
          </p:nvPr>
        </p:nvSpPr>
        <p:spPr/>
        <p:txBody>
          <a:bodyPr/>
          <a:lstStyle/>
          <a:p>
            <a:r>
              <a:rPr lang="en-US" sz="1800">
                <a:latin typeface="Arial"/>
                <a:cs typeface="Arial"/>
              </a:rPr>
              <a:t>Addition of noise</a:t>
            </a:r>
            <a:endParaRPr lang="en-US" sz="1800"/>
          </a:p>
          <a:p>
            <a:r>
              <a:rPr lang="en-US" sz="1800">
                <a:latin typeface="Arial"/>
                <a:cs typeface="Arial"/>
              </a:rPr>
              <a:t>Hardware implementation</a:t>
            </a:r>
          </a:p>
          <a:p>
            <a:r>
              <a:rPr lang="en-US" sz="1800">
                <a:latin typeface="Arial"/>
                <a:cs typeface="Arial"/>
              </a:rPr>
              <a:t>Training for other tasks such as grasping,</a:t>
            </a:r>
          </a:p>
          <a:p>
            <a:pPr marL="0" indent="0">
              <a:buNone/>
            </a:pPr>
            <a:r>
              <a:rPr lang="en-US" sz="1800">
                <a:latin typeface="Arial"/>
                <a:cs typeface="Arial"/>
              </a:rPr>
              <a:t>      object manipulation, etc.</a:t>
            </a:r>
          </a:p>
          <a:p>
            <a:pPr marL="0" indent="0">
              <a:buNone/>
            </a:pPr>
            <a:endParaRPr lang="en-US" sz="1800"/>
          </a:p>
          <a:p>
            <a:endParaRPr lang="en-US" sz="1800"/>
          </a:p>
        </p:txBody>
      </p:sp>
      <p:pic>
        <p:nvPicPr>
          <p:cNvPr id="4" name="Picture 3">
            <a:extLst>
              <a:ext uri="{FF2B5EF4-FFF2-40B4-BE49-F238E27FC236}">
                <a16:creationId xmlns:a16="http://schemas.microsoft.com/office/drawing/2014/main" id="{43A6E6A1-E026-6729-8A0E-3FC8087AC7B5}"/>
              </a:ext>
            </a:extLst>
          </p:cNvPr>
          <p:cNvPicPr>
            <a:picLocks noChangeAspect="1"/>
          </p:cNvPicPr>
          <p:nvPr/>
        </p:nvPicPr>
        <p:blipFill rotWithShape="1">
          <a:blip r:embed="rId3">
            <a:extLst>
              <a:ext uri="{28A0092B-C50C-407E-A947-70E740481C1C}">
                <a14:useLocalDpi xmlns:a14="http://schemas.microsoft.com/office/drawing/2010/main" val="0"/>
              </a:ext>
            </a:extLst>
          </a:blip>
          <a:srcRect t="25753" b="11881"/>
          <a:stretch/>
        </p:blipFill>
        <p:spPr>
          <a:xfrm rot="5400000">
            <a:off x="4766357" y="2588686"/>
            <a:ext cx="4641906" cy="2162080"/>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43677EC5-D97B-AF16-2B07-F7BFB2E9AA46}"/>
              </a:ext>
            </a:extLst>
          </p:cNvPr>
          <p:cNvSpPr txBox="1"/>
          <p:nvPr/>
        </p:nvSpPr>
        <p:spPr>
          <a:xfrm>
            <a:off x="6517671" y="5990679"/>
            <a:ext cx="1139281" cy="369332"/>
          </a:xfrm>
          <a:prstGeom prst="rect">
            <a:avLst/>
          </a:prstGeom>
          <a:noFill/>
        </p:spPr>
        <p:txBody>
          <a:bodyPr wrap="square" rtlCol="0">
            <a:spAutoFit/>
          </a:bodyPr>
          <a:lstStyle/>
          <a:p>
            <a:r>
              <a:rPr lang="en-IN" b="1"/>
              <a:t>Hardware</a:t>
            </a:r>
          </a:p>
        </p:txBody>
      </p:sp>
      <p:pic>
        <p:nvPicPr>
          <p:cNvPr id="9" name="Picture 8" descr="Background pattern&#10;&#10;Description automatically generated">
            <a:extLst>
              <a:ext uri="{FF2B5EF4-FFF2-40B4-BE49-F238E27FC236}">
                <a16:creationId xmlns:a16="http://schemas.microsoft.com/office/drawing/2014/main" id="{1E099B35-8978-71DD-E997-9DD7799C9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650" y="2798275"/>
            <a:ext cx="3441992" cy="3155159"/>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409C5EDA-A718-DF23-BFCC-689CEACC15E0}"/>
              </a:ext>
            </a:extLst>
          </p:cNvPr>
          <p:cNvSpPr txBox="1"/>
          <p:nvPr/>
        </p:nvSpPr>
        <p:spPr>
          <a:xfrm>
            <a:off x="2079817" y="5953434"/>
            <a:ext cx="1233657" cy="369332"/>
          </a:xfrm>
          <a:prstGeom prst="rect">
            <a:avLst/>
          </a:prstGeom>
          <a:noFill/>
        </p:spPr>
        <p:txBody>
          <a:bodyPr wrap="square" lIns="91440" tIns="45720" rIns="91440" bIns="45720" rtlCol="0" anchor="t">
            <a:spAutoFit/>
          </a:bodyPr>
          <a:lstStyle/>
          <a:p>
            <a:r>
              <a:rPr lang="en-IN" b="1">
                <a:latin typeface="Calibri"/>
                <a:cs typeface="Calibri"/>
              </a:rPr>
              <a:t>Simulation</a:t>
            </a:r>
          </a:p>
        </p:txBody>
      </p:sp>
    </p:spTree>
    <p:extLst>
      <p:ext uri="{BB962C8B-B14F-4D97-AF65-F5344CB8AC3E}">
        <p14:creationId xmlns:p14="http://schemas.microsoft.com/office/powerpoint/2010/main" val="377322411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D029D-75DF-7B00-EF03-EE7A31760F7D}"/>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CA194F3D-E376-D3EF-F2A8-077B47C87364}"/>
              </a:ext>
            </a:extLst>
          </p:cNvPr>
          <p:cNvSpPr>
            <a:spLocks noGrp="1"/>
          </p:cNvSpPr>
          <p:nvPr>
            <p:ph sz="half" idx="2"/>
          </p:nvPr>
        </p:nvSpPr>
        <p:spPr/>
        <p:txBody>
          <a:bodyPr/>
          <a:lstStyle/>
          <a:p>
            <a:pPr marL="457200" indent="-457200">
              <a:buFont typeface="+mj-lt"/>
              <a:buAutoNum type="arabicPeriod"/>
            </a:pPr>
            <a:r>
              <a:rPr lang="en-IN" sz="2000" err="1">
                <a:latin typeface="Times New Roman" panose="02020603050405020304" pitchFamily="18" charset="0"/>
                <a:cs typeface="Times New Roman" panose="02020603050405020304" pitchFamily="18" charset="0"/>
              </a:rPr>
              <a:t>Wenxing</a:t>
            </a:r>
            <a:r>
              <a:rPr lang="en-IN" sz="2000">
                <a:latin typeface="Times New Roman" panose="02020603050405020304" pitchFamily="18" charset="0"/>
                <a:cs typeface="Times New Roman" panose="02020603050405020304" pitchFamily="18" charset="0"/>
              </a:rPr>
              <a:t> Liu, </a:t>
            </a:r>
            <a:r>
              <a:rPr lang="en-IN" sz="2000" err="1">
                <a:latin typeface="Times New Roman" panose="02020603050405020304" pitchFamily="18" charset="0"/>
                <a:cs typeface="Times New Roman" panose="02020603050405020304" pitchFamily="18" charset="0"/>
              </a:rPr>
              <a:t>Hanlin</a:t>
            </a:r>
            <a:r>
              <a:rPr lang="en-IN" sz="2000">
                <a:latin typeface="Times New Roman" panose="02020603050405020304" pitchFamily="18" charset="0"/>
                <a:cs typeface="Times New Roman" panose="02020603050405020304" pitchFamily="18" charset="0"/>
              </a:rPr>
              <a:t> </a:t>
            </a:r>
            <a:r>
              <a:rPr lang="en-IN" sz="2000" err="1">
                <a:latin typeface="Times New Roman" panose="02020603050405020304" pitchFamily="18" charset="0"/>
                <a:cs typeface="Times New Roman" panose="02020603050405020304" pitchFamily="18" charset="0"/>
              </a:rPr>
              <a:t>Niu</a:t>
            </a:r>
            <a:r>
              <a:rPr lang="en-IN" sz="2000">
                <a:latin typeface="Times New Roman" panose="02020603050405020304" pitchFamily="18" charset="0"/>
                <a:cs typeface="Times New Roman" panose="02020603050405020304" pitchFamily="18" charset="0"/>
              </a:rPr>
              <a:t>, Muhammad Nasiruddin </a:t>
            </a:r>
            <a:r>
              <a:rPr lang="en-IN" sz="2000" err="1">
                <a:latin typeface="Times New Roman" panose="02020603050405020304" pitchFamily="18" charset="0"/>
                <a:cs typeface="Times New Roman" panose="02020603050405020304" pitchFamily="18" charset="0"/>
              </a:rPr>
              <a:t>Mahyuddin</a:t>
            </a:r>
            <a:r>
              <a:rPr lang="en-IN" sz="2000">
                <a:latin typeface="Times New Roman" panose="02020603050405020304" pitchFamily="18" charset="0"/>
                <a:cs typeface="Times New Roman" panose="02020603050405020304" pitchFamily="18" charset="0"/>
              </a:rPr>
              <a:t>, Guido Herrmann and Joaquin Carrasco; A Model-free Deep Reinforcement Learning Approach for Robotic Manipulators Path Planning; 2021 21st International Conference on Control, Automation and Systems (ICCAS); 2021 </a:t>
            </a:r>
          </a:p>
          <a:p>
            <a:pPr marL="457200" indent="-457200">
              <a:buFont typeface="+mj-lt"/>
              <a:buAutoNum type="arabicPeriod"/>
            </a:pPr>
            <a:r>
              <a:rPr lang="en-IN" sz="2000">
                <a:latin typeface="Times New Roman" panose="02020603050405020304" pitchFamily="18" charset="0"/>
                <a:cs typeface="Times New Roman" panose="02020603050405020304" pitchFamily="18" charset="0"/>
              </a:rPr>
              <a:t>Kai </a:t>
            </a:r>
            <a:r>
              <a:rPr lang="en-IN" sz="2000" err="1">
                <a:latin typeface="Times New Roman" panose="02020603050405020304" pitchFamily="18" charset="0"/>
                <a:cs typeface="Times New Roman" panose="02020603050405020304" pitchFamily="18" charset="0"/>
              </a:rPr>
              <a:t>Arulkumaran</a:t>
            </a:r>
            <a:r>
              <a:rPr lang="en-IN" sz="2000">
                <a:latin typeface="Times New Roman" panose="02020603050405020304" pitchFamily="18" charset="0"/>
                <a:cs typeface="Times New Roman" panose="02020603050405020304" pitchFamily="18" charset="0"/>
              </a:rPr>
              <a:t>, Marc Peter </a:t>
            </a:r>
            <a:r>
              <a:rPr lang="en-IN" sz="2000" err="1">
                <a:latin typeface="Times New Roman" panose="02020603050405020304" pitchFamily="18" charset="0"/>
                <a:cs typeface="Times New Roman" panose="02020603050405020304" pitchFamily="18" charset="0"/>
              </a:rPr>
              <a:t>Deisenroth</a:t>
            </a:r>
            <a:r>
              <a:rPr lang="en-IN" sz="2000">
                <a:latin typeface="Times New Roman" panose="02020603050405020304" pitchFamily="18" charset="0"/>
                <a:cs typeface="Times New Roman" panose="02020603050405020304" pitchFamily="18" charset="0"/>
              </a:rPr>
              <a:t>, Miles Brundage, Anil Anthony Bharath , “A Brief Survey of Deep Reinforcement Learning” in IEEE SIGNAL PROCESSING MAGAZINE, SPECIAL ISSUE ON DEEP LEARNING FOR IMAGE UNDERSTANDING, rXiv:1708.05866v2 [</a:t>
            </a:r>
            <a:r>
              <a:rPr lang="en-IN" sz="2000" err="1">
                <a:latin typeface="Times New Roman" panose="02020603050405020304" pitchFamily="18" charset="0"/>
                <a:cs typeface="Times New Roman" panose="02020603050405020304" pitchFamily="18" charset="0"/>
              </a:rPr>
              <a:t>cs.LG</a:t>
            </a:r>
            <a:r>
              <a:rPr lang="en-IN" sz="2000">
                <a:latin typeface="Times New Roman" panose="02020603050405020304" pitchFamily="18" charset="0"/>
                <a:cs typeface="Times New Roman" panose="02020603050405020304" pitchFamily="18" charset="0"/>
              </a:rPr>
              <a:t>] 28 Sep 2017</a:t>
            </a:r>
          </a:p>
          <a:p>
            <a:pPr marL="457200" indent="-457200">
              <a:buFont typeface="+mj-lt"/>
              <a:buAutoNum type="arabicPeriod"/>
            </a:pPr>
            <a:r>
              <a:rPr lang="en-IN" sz="2000">
                <a:latin typeface="Times New Roman" panose="02020603050405020304" pitchFamily="18" charset="0"/>
                <a:cs typeface="Times New Roman" panose="02020603050405020304" pitchFamily="18" charset="0"/>
              </a:rPr>
              <a:t>Kim J, Kim SR, Kim SJ and Kim DH. A practical approach for minimum- time trajectory planning for industrial robots. Industrial Robot: An International Journal, vol. 37, pp. 51–61, 2010.</a:t>
            </a:r>
          </a:p>
        </p:txBody>
      </p:sp>
      <p:sp>
        <p:nvSpPr>
          <p:cNvPr id="4" name="TextBox 3">
            <a:extLst>
              <a:ext uri="{FF2B5EF4-FFF2-40B4-BE49-F238E27FC236}">
                <a16:creationId xmlns:a16="http://schemas.microsoft.com/office/drawing/2014/main" id="{36667583-0F72-1850-28B8-3D7FA23041AB}"/>
              </a:ext>
            </a:extLst>
          </p:cNvPr>
          <p:cNvSpPr txBox="1"/>
          <p:nvPr/>
        </p:nvSpPr>
        <p:spPr>
          <a:xfrm>
            <a:off x="3282158" y="5330073"/>
            <a:ext cx="2565126" cy="707886"/>
          </a:xfrm>
          <a:prstGeom prst="rect">
            <a:avLst/>
          </a:prstGeom>
          <a:noFill/>
        </p:spPr>
        <p:txBody>
          <a:bodyPr wrap="none" rtlCol="0">
            <a:spAutoFit/>
          </a:bodyPr>
          <a:lstStyle/>
          <a:p>
            <a:r>
              <a:rPr lang="en-US" sz="4000" b="1">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27708353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3559-76D8-E0BC-6478-204AD19CB844}"/>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43091D75-9872-EA5A-72C3-0BA8EDE8FE10}"/>
              </a:ext>
            </a:extLst>
          </p:cNvPr>
          <p:cNvSpPr>
            <a:spLocks noGrp="1"/>
          </p:cNvSpPr>
          <p:nvPr>
            <p:ph sz="half" idx="2"/>
          </p:nvPr>
        </p:nvSpPr>
        <p:spPr/>
        <p:txBody>
          <a:bodyPr/>
          <a:lstStyle/>
          <a:p>
            <a:r>
              <a:rPr lang="en-US">
                <a:latin typeface="Arial"/>
                <a:cs typeface="Arial"/>
              </a:rPr>
              <a:t>Objective: Track a trajectory using the robotic arm</a:t>
            </a:r>
          </a:p>
          <a:p>
            <a:r>
              <a:rPr lang="en-US">
                <a:latin typeface="Arial"/>
                <a:cs typeface="Arial"/>
              </a:rPr>
              <a:t>Used DDPG algorithm</a:t>
            </a:r>
            <a:endParaRPr lang="en-US"/>
          </a:p>
          <a:p>
            <a:r>
              <a:rPr lang="en-US">
                <a:latin typeface="Arial"/>
                <a:cs typeface="Arial"/>
              </a:rPr>
              <a:t>Initially, worked on 2D model</a:t>
            </a:r>
          </a:p>
          <a:p>
            <a:r>
              <a:rPr lang="en-US">
                <a:latin typeface="Arial"/>
                <a:cs typeface="Arial"/>
              </a:rPr>
              <a:t>After success, moved to 3D model</a:t>
            </a:r>
          </a:p>
          <a:p>
            <a:r>
              <a:rPr lang="en-US">
                <a:latin typeface="Arial"/>
                <a:cs typeface="Arial"/>
              </a:rPr>
              <a:t>Rigorously trained the 3D model</a:t>
            </a:r>
          </a:p>
        </p:txBody>
      </p:sp>
      <p:pic>
        <p:nvPicPr>
          <p:cNvPr id="4" name="Picture 3" descr="Diagram&#10;&#10;Description automatically generated">
            <a:extLst>
              <a:ext uri="{FF2B5EF4-FFF2-40B4-BE49-F238E27FC236}">
                <a16:creationId xmlns:a16="http://schemas.microsoft.com/office/drawing/2014/main" id="{6292EAB5-69C5-8A28-F446-43003439F9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6530" y="3542767"/>
            <a:ext cx="3445352" cy="2410667"/>
          </a:xfrm>
          <a:prstGeom prst="rect">
            <a:avLst/>
          </a:prstGeom>
        </p:spPr>
      </p:pic>
      <p:sp>
        <p:nvSpPr>
          <p:cNvPr id="5" name="TextBox 4">
            <a:extLst>
              <a:ext uri="{FF2B5EF4-FFF2-40B4-BE49-F238E27FC236}">
                <a16:creationId xmlns:a16="http://schemas.microsoft.com/office/drawing/2014/main" id="{A13C0CC2-C5BA-55CA-698D-C43405A3256B}"/>
              </a:ext>
            </a:extLst>
          </p:cNvPr>
          <p:cNvSpPr txBox="1"/>
          <p:nvPr/>
        </p:nvSpPr>
        <p:spPr>
          <a:xfrm>
            <a:off x="5505315" y="5917520"/>
            <a:ext cx="2667782" cy="338554"/>
          </a:xfrm>
          <a:prstGeom prst="rect">
            <a:avLst/>
          </a:prstGeom>
          <a:noFill/>
        </p:spPr>
        <p:txBody>
          <a:bodyPr wrap="square" rtlCol="0">
            <a:spAutoFit/>
          </a:bodyPr>
          <a:lstStyle/>
          <a:p>
            <a:r>
              <a:rPr lang="en-US" sz="1600" b="1"/>
              <a:t>Overview of DDPG Algorithm</a:t>
            </a:r>
          </a:p>
        </p:txBody>
      </p:sp>
      <p:pic>
        <p:nvPicPr>
          <p:cNvPr id="6" name="Picture 5" descr="Background pattern&#10;&#10;Description automatically generated">
            <a:extLst>
              <a:ext uri="{FF2B5EF4-FFF2-40B4-BE49-F238E27FC236}">
                <a16:creationId xmlns:a16="http://schemas.microsoft.com/office/drawing/2014/main" id="{55F658A8-3CC0-3EA4-72C3-E9ADE38B3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672" y="3693119"/>
            <a:ext cx="2465799" cy="2260315"/>
          </a:xfrm>
          <a:prstGeom prst="rect">
            <a:avLst/>
          </a:prstGeom>
        </p:spPr>
      </p:pic>
      <p:sp>
        <p:nvSpPr>
          <p:cNvPr id="7" name="TextBox 6">
            <a:extLst>
              <a:ext uri="{FF2B5EF4-FFF2-40B4-BE49-F238E27FC236}">
                <a16:creationId xmlns:a16="http://schemas.microsoft.com/office/drawing/2014/main" id="{61ADD580-63AF-B1A7-9BAE-3084BD643A46}"/>
              </a:ext>
            </a:extLst>
          </p:cNvPr>
          <p:cNvSpPr txBox="1"/>
          <p:nvPr/>
        </p:nvSpPr>
        <p:spPr>
          <a:xfrm>
            <a:off x="2079817" y="5953434"/>
            <a:ext cx="1558869" cy="369332"/>
          </a:xfrm>
          <a:prstGeom prst="rect">
            <a:avLst/>
          </a:prstGeom>
          <a:noFill/>
        </p:spPr>
        <p:txBody>
          <a:bodyPr wrap="square" lIns="91440" tIns="45720" rIns="91440" bIns="45720" rtlCol="0" anchor="t">
            <a:spAutoFit/>
          </a:bodyPr>
          <a:lstStyle/>
          <a:p>
            <a:r>
              <a:rPr lang="en-IN" b="1">
                <a:latin typeface="Calibri"/>
                <a:cs typeface="Calibri"/>
              </a:rPr>
              <a:t>3D Simulation</a:t>
            </a:r>
          </a:p>
        </p:txBody>
      </p:sp>
    </p:spTree>
    <p:extLst>
      <p:ext uri="{BB962C8B-B14F-4D97-AF65-F5344CB8AC3E}">
        <p14:creationId xmlns:p14="http://schemas.microsoft.com/office/powerpoint/2010/main" val="14967894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56C3-2DE4-E8DB-BA26-237A786E5419}"/>
              </a:ext>
            </a:extLst>
          </p:cNvPr>
          <p:cNvSpPr>
            <a:spLocks noGrp="1"/>
          </p:cNvSpPr>
          <p:nvPr>
            <p:ph type="title"/>
          </p:nvPr>
        </p:nvSpPr>
        <p:spPr>
          <a:xfrm>
            <a:off x="180654" y="202990"/>
            <a:ext cx="7042080" cy="554587"/>
          </a:xfrm>
        </p:spPr>
        <p:txBody>
          <a:bodyPr wrap="square" anchor="ctr">
            <a:normAutofit/>
          </a:bodyPr>
          <a:lstStyle/>
          <a:p>
            <a:pPr>
              <a:lnSpc>
                <a:spcPct val="90000"/>
              </a:lnSpc>
            </a:pPr>
            <a:r>
              <a:rPr lang="en-US"/>
              <a:t>Timeline</a:t>
            </a:r>
          </a:p>
        </p:txBody>
      </p:sp>
      <p:pic>
        <p:nvPicPr>
          <p:cNvPr id="8" name="Content Placeholder 7" descr="Diagram&#10;&#10;Description automatically generated">
            <a:extLst>
              <a:ext uri="{FF2B5EF4-FFF2-40B4-BE49-F238E27FC236}">
                <a16:creationId xmlns:a16="http://schemas.microsoft.com/office/drawing/2014/main" id="{1C36EA01-40E2-F48D-DAFC-C2757A499AA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7931" y="1542917"/>
            <a:ext cx="8768137" cy="4033342"/>
          </a:xfrm>
          <a:noFill/>
        </p:spPr>
      </p:pic>
    </p:spTree>
    <p:extLst>
      <p:ext uri="{BB962C8B-B14F-4D97-AF65-F5344CB8AC3E}">
        <p14:creationId xmlns:p14="http://schemas.microsoft.com/office/powerpoint/2010/main" val="9323784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7764-B335-5612-241D-8A4AD8ADF631}"/>
              </a:ext>
            </a:extLst>
          </p:cNvPr>
          <p:cNvSpPr>
            <a:spLocks noGrp="1"/>
          </p:cNvSpPr>
          <p:nvPr>
            <p:ph type="title"/>
          </p:nvPr>
        </p:nvSpPr>
        <p:spPr/>
        <p:txBody>
          <a:bodyPr/>
          <a:lstStyle/>
          <a:p>
            <a:r>
              <a:rPr lang="en-US"/>
              <a:t>2D Model</a:t>
            </a:r>
          </a:p>
        </p:txBody>
      </p:sp>
      <p:pic>
        <p:nvPicPr>
          <p:cNvPr id="4" name="Screen Recording 2022-11-24 at 10.15.50 PM">
            <a:hlinkClick r:id="" action="ppaction://media"/>
            <a:extLst>
              <a:ext uri="{FF2B5EF4-FFF2-40B4-BE49-F238E27FC236}">
                <a16:creationId xmlns:a16="http://schemas.microsoft.com/office/drawing/2014/main" id="{51892EDE-2A40-51C4-053E-B495809BC7A5}"/>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1893929" y="2914269"/>
            <a:ext cx="5356141" cy="3040247"/>
          </a:xfrm>
        </p:spPr>
      </p:pic>
      <p:sp>
        <p:nvSpPr>
          <p:cNvPr id="7" name="TextBox 6">
            <a:extLst>
              <a:ext uri="{FF2B5EF4-FFF2-40B4-BE49-F238E27FC236}">
                <a16:creationId xmlns:a16="http://schemas.microsoft.com/office/drawing/2014/main" id="{BB4C3B3A-5D9E-77DF-96C0-BF4AFD7B445B}"/>
              </a:ext>
            </a:extLst>
          </p:cNvPr>
          <p:cNvSpPr txBox="1"/>
          <p:nvPr/>
        </p:nvSpPr>
        <p:spPr>
          <a:xfrm>
            <a:off x="416727" y="1335032"/>
            <a:ext cx="7625864"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Calibri"/>
                <a:cs typeface="Calibri"/>
              </a:rPr>
              <a:t>Simulated and tested a 2D version of the robotic manipulator using </a:t>
            </a:r>
            <a:r>
              <a:rPr lang="en-US" err="1">
                <a:latin typeface="Calibri"/>
                <a:cs typeface="Calibri"/>
              </a:rPr>
              <a:t>pyglet</a:t>
            </a:r>
            <a:r>
              <a:rPr lang="en-US">
                <a:latin typeface="Calibri"/>
                <a:cs typeface="Calibri"/>
              </a:rPr>
              <a:t>.</a:t>
            </a:r>
          </a:p>
          <a:p>
            <a:pPr marL="285750" indent="-285750">
              <a:buFont typeface="Arial" panose="020B0604020202020204" pitchFamily="34" charset="0"/>
              <a:buChar char="•"/>
            </a:pPr>
            <a:r>
              <a:rPr lang="en-US">
                <a:latin typeface="Calibri"/>
                <a:cs typeface="Calibri"/>
              </a:rPr>
              <a:t>Created action and state spaces and the reward function.</a:t>
            </a:r>
          </a:p>
          <a:p>
            <a:pPr marL="285750" indent="-285750">
              <a:buFont typeface="Arial" panose="020B0604020202020204" pitchFamily="34" charset="0"/>
              <a:buChar char="•"/>
            </a:pPr>
            <a:r>
              <a:rPr lang="en-US">
                <a:latin typeface="Calibri"/>
                <a:cs typeface="Calibri"/>
              </a:rPr>
              <a:t>Achieved impressive accuracy.</a:t>
            </a:r>
          </a:p>
          <a:p>
            <a:pPr marL="285750" indent="-285750">
              <a:buFont typeface="Arial" panose="020B0604020202020204" pitchFamily="34" charset="0"/>
              <a:buChar char="•"/>
            </a:pPr>
            <a:r>
              <a:rPr lang="en-US">
                <a:latin typeface="Calibri"/>
                <a:cs typeface="Calibri"/>
              </a:rPr>
              <a:t>Helped transition to the current 3D model.</a:t>
            </a:r>
          </a:p>
        </p:txBody>
      </p:sp>
    </p:spTree>
    <p:extLst>
      <p:ext uri="{BB962C8B-B14F-4D97-AF65-F5344CB8AC3E}">
        <p14:creationId xmlns:p14="http://schemas.microsoft.com/office/powerpoint/2010/main" val="5445484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4075-A341-9D04-AD27-5947ED3E9512}"/>
              </a:ext>
            </a:extLst>
          </p:cNvPr>
          <p:cNvSpPr>
            <a:spLocks noGrp="1"/>
          </p:cNvSpPr>
          <p:nvPr>
            <p:ph type="title"/>
          </p:nvPr>
        </p:nvSpPr>
        <p:spPr>
          <a:xfrm>
            <a:off x="180654" y="202990"/>
            <a:ext cx="7975794" cy="554587"/>
          </a:xfrm>
        </p:spPr>
        <p:txBody>
          <a:bodyPr/>
          <a:lstStyle/>
          <a:p>
            <a:r>
              <a:rPr lang="en-US"/>
              <a:t>Actor and Critic Network</a:t>
            </a:r>
          </a:p>
        </p:txBody>
      </p:sp>
      <p:sp>
        <p:nvSpPr>
          <p:cNvPr id="3" name="Content Placeholder 2">
            <a:extLst>
              <a:ext uri="{FF2B5EF4-FFF2-40B4-BE49-F238E27FC236}">
                <a16:creationId xmlns:a16="http://schemas.microsoft.com/office/drawing/2014/main" id="{9542CE17-0116-B185-B274-DC26D27A6E84}"/>
              </a:ext>
            </a:extLst>
          </p:cNvPr>
          <p:cNvSpPr>
            <a:spLocks noGrp="1"/>
          </p:cNvSpPr>
          <p:nvPr>
            <p:ph sz="half" idx="2"/>
          </p:nvPr>
        </p:nvSpPr>
        <p:spPr>
          <a:xfrm>
            <a:off x="180654" y="1106924"/>
            <a:ext cx="8768137" cy="1437896"/>
          </a:xfrm>
        </p:spPr>
        <p:txBody>
          <a:bodyPr/>
          <a:lstStyle/>
          <a:p>
            <a:r>
              <a:rPr lang="en-US" sz="2000"/>
              <a:t>2 neural networks – ‘Actor’ and ‘Critic’.</a:t>
            </a:r>
          </a:p>
          <a:p>
            <a:r>
              <a:rPr lang="en-US" sz="2000"/>
              <a:t>Actor gives out the action</a:t>
            </a:r>
          </a:p>
          <a:p>
            <a:r>
              <a:rPr lang="en-US" sz="2000"/>
              <a:t>Critic gives out the Q-Value</a:t>
            </a:r>
          </a:p>
        </p:txBody>
      </p:sp>
      <p:pic>
        <p:nvPicPr>
          <p:cNvPr id="12" name="Picture 11">
            <a:extLst>
              <a:ext uri="{FF2B5EF4-FFF2-40B4-BE49-F238E27FC236}">
                <a16:creationId xmlns:a16="http://schemas.microsoft.com/office/drawing/2014/main" id="{4AE57624-6090-19B0-B2E9-EA1E710E0C09}"/>
              </a:ext>
            </a:extLst>
          </p:cNvPr>
          <p:cNvPicPr>
            <a:picLocks noChangeAspect="1"/>
          </p:cNvPicPr>
          <p:nvPr/>
        </p:nvPicPr>
        <p:blipFill rotWithShape="1">
          <a:blip r:embed="rId3">
            <a:extLst>
              <a:ext uri="{28A0092B-C50C-407E-A947-70E740481C1C}">
                <a14:useLocalDpi xmlns:a14="http://schemas.microsoft.com/office/drawing/2010/main" val="0"/>
              </a:ext>
            </a:extLst>
          </a:blip>
          <a:srcRect b="71786"/>
          <a:stretch/>
        </p:blipFill>
        <p:spPr bwMode="auto">
          <a:xfrm>
            <a:off x="267825" y="2546216"/>
            <a:ext cx="3484931" cy="899150"/>
          </a:xfrm>
          <a:prstGeom prst="rect">
            <a:avLst/>
          </a:prstGeom>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C48A805E-CD9A-CED4-1D95-162F3CC31CA5}"/>
              </a:ext>
            </a:extLst>
          </p:cNvPr>
          <p:cNvPicPr>
            <a:picLocks noChangeAspect="1"/>
          </p:cNvPicPr>
          <p:nvPr/>
        </p:nvPicPr>
        <p:blipFill rotWithShape="1">
          <a:blip r:embed="rId3">
            <a:extLst>
              <a:ext uri="{28A0092B-C50C-407E-A947-70E740481C1C}">
                <a14:useLocalDpi xmlns:a14="http://schemas.microsoft.com/office/drawing/2010/main" val="0"/>
              </a:ext>
            </a:extLst>
          </a:blip>
          <a:srcRect t="39964"/>
          <a:stretch/>
        </p:blipFill>
        <p:spPr bwMode="auto">
          <a:xfrm>
            <a:off x="267825" y="4191734"/>
            <a:ext cx="3437565" cy="1887478"/>
          </a:xfrm>
          <a:prstGeom prst="rect">
            <a:avLst/>
          </a:prstGeom>
          <a:ln>
            <a:noFill/>
          </a:ln>
          <a:extLst>
            <a:ext uri="{53640926-AAD7-44D8-BBD7-CCE9431645EC}">
              <a14:shadowObscured xmlns:a14="http://schemas.microsoft.com/office/drawing/2010/main"/>
            </a:ext>
          </a:extLst>
        </p:spPr>
      </p:pic>
      <p:sp>
        <p:nvSpPr>
          <p:cNvPr id="23" name="TextBox 22">
            <a:extLst>
              <a:ext uri="{FF2B5EF4-FFF2-40B4-BE49-F238E27FC236}">
                <a16:creationId xmlns:a16="http://schemas.microsoft.com/office/drawing/2014/main" id="{8D88F9F4-932F-B19E-66B5-556864540E26}"/>
              </a:ext>
            </a:extLst>
          </p:cNvPr>
          <p:cNvSpPr txBox="1"/>
          <p:nvPr/>
        </p:nvSpPr>
        <p:spPr>
          <a:xfrm>
            <a:off x="5589210" y="3541100"/>
            <a:ext cx="2193293" cy="338554"/>
          </a:xfrm>
          <a:prstGeom prst="rect">
            <a:avLst/>
          </a:prstGeom>
          <a:noFill/>
        </p:spPr>
        <p:txBody>
          <a:bodyPr wrap="none" rtlCol="0">
            <a:spAutoFit/>
          </a:bodyPr>
          <a:lstStyle/>
          <a:p>
            <a:r>
              <a:rPr lang="en-US" sz="1600" b="1"/>
              <a:t>Updated Actor network</a:t>
            </a:r>
          </a:p>
        </p:txBody>
      </p:sp>
      <p:sp>
        <p:nvSpPr>
          <p:cNvPr id="30" name="TextBox 29">
            <a:extLst>
              <a:ext uri="{FF2B5EF4-FFF2-40B4-BE49-F238E27FC236}">
                <a16:creationId xmlns:a16="http://schemas.microsoft.com/office/drawing/2014/main" id="{E19BB2FD-F267-DB78-865C-B33CFB0C80CA}"/>
              </a:ext>
            </a:extLst>
          </p:cNvPr>
          <p:cNvSpPr txBox="1"/>
          <p:nvPr/>
        </p:nvSpPr>
        <p:spPr>
          <a:xfrm>
            <a:off x="1107253" y="6153779"/>
            <a:ext cx="1758707" cy="338554"/>
          </a:xfrm>
          <a:prstGeom prst="rect">
            <a:avLst/>
          </a:prstGeom>
          <a:noFill/>
        </p:spPr>
        <p:txBody>
          <a:bodyPr wrap="square">
            <a:spAutoFit/>
          </a:bodyPr>
          <a:lstStyle/>
          <a:p>
            <a:r>
              <a:rPr lang="en-US" sz="1600" b="1"/>
              <a:t>Old Critic network</a:t>
            </a:r>
          </a:p>
        </p:txBody>
      </p:sp>
      <p:pic>
        <p:nvPicPr>
          <p:cNvPr id="4" name="Picture 3">
            <a:extLst>
              <a:ext uri="{FF2B5EF4-FFF2-40B4-BE49-F238E27FC236}">
                <a16:creationId xmlns:a16="http://schemas.microsoft.com/office/drawing/2014/main" id="{E13F71D4-C2D2-6382-3BF6-5D4D0E74C423}"/>
              </a:ext>
            </a:extLst>
          </p:cNvPr>
          <p:cNvPicPr>
            <a:picLocks noChangeAspect="1"/>
          </p:cNvPicPr>
          <p:nvPr/>
        </p:nvPicPr>
        <p:blipFill>
          <a:blip r:embed="rId4"/>
          <a:stretch>
            <a:fillRect/>
          </a:stretch>
        </p:blipFill>
        <p:spPr>
          <a:xfrm>
            <a:off x="4376996" y="2425664"/>
            <a:ext cx="4617720" cy="988060"/>
          </a:xfrm>
          <a:prstGeom prst="rect">
            <a:avLst/>
          </a:prstGeom>
        </p:spPr>
      </p:pic>
      <p:pic>
        <p:nvPicPr>
          <p:cNvPr id="5" name="Picture 4">
            <a:extLst>
              <a:ext uri="{FF2B5EF4-FFF2-40B4-BE49-F238E27FC236}">
                <a16:creationId xmlns:a16="http://schemas.microsoft.com/office/drawing/2014/main" id="{793A0D8E-55D4-138F-B425-8BF2BB32F4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3885" y="4095345"/>
            <a:ext cx="4730115" cy="2080260"/>
          </a:xfrm>
          <a:prstGeom prst="rect">
            <a:avLst/>
          </a:prstGeom>
          <a:noFill/>
          <a:ln>
            <a:noFill/>
          </a:ln>
        </p:spPr>
      </p:pic>
      <p:sp>
        <p:nvSpPr>
          <p:cNvPr id="6" name="TextBox 5">
            <a:extLst>
              <a:ext uri="{FF2B5EF4-FFF2-40B4-BE49-F238E27FC236}">
                <a16:creationId xmlns:a16="http://schemas.microsoft.com/office/drawing/2014/main" id="{5EAAFEC8-2061-1D31-27BD-D8A56C66F66A}"/>
              </a:ext>
            </a:extLst>
          </p:cNvPr>
          <p:cNvSpPr txBox="1"/>
          <p:nvPr/>
        </p:nvSpPr>
        <p:spPr>
          <a:xfrm>
            <a:off x="5589210" y="6153779"/>
            <a:ext cx="2379463" cy="338554"/>
          </a:xfrm>
          <a:prstGeom prst="rect">
            <a:avLst/>
          </a:prstGeom>
          <a:noFill/>
        </p:spPr>
        <p:txBody>
          <a:bodyPr wrap="square">
            <a:spAutoFit/>
          </a:bodyPr>
          <a:lstStyle/>
          <a:p>
            <a:r>
              <a:rPr lang="en-US" sz="1600" b="1"/>
              <a:t>Updated Critic network</a:t>
            </a:r>
          </a:p>
        </p:txBody>
      </p:sp>
      <p:sp>
        <p:nvSpPr>
          <p:cNvPr id="7" name="TextBox 6">
            <a:extLst>
              <a:ext uri="{FF2B5EF4-FFF2-40B4-BE49-F238E27FC236}">
                <a16:creationId xmlns:a16="http://schemas.microsoft.com/office/drawing/2014/main" id="{E769880C-506E-878C-E87E-AE482CAE8226}"/>
              </a:ext>
            </a:extLst>
          </p:cNvPr>
          <p:cNvSpPr txBox="1"/>
          <p:nvPr/>
        </p:nvSpPr>
        <p:spPr>
          <a:xfrm>
            <a:off x="1131844" y="3541100"/>
            <a:ext cx="1756891" cy="338554"/>
          </a:xfrm>
          <a:prstGeom prst="rect">
            <a:avLst/>
          </a:prstGeom>
          <a:noFill/>
        </p:spPr>
        <p:txBody>
          <a:bodyPr wrap="none" rtlCol="0">
            <a:spAutoFit/>
          </a:bodyPr>
          <a:lstStyle/>
          <a:p>
            <a:r>
              <a:rPr lang="en-US" sz="1600" b="1"/>
              <a:t>Old Actor network</a:t>
            </a:r>
          </a:p>
        </p:txBody>
      </p:sp>
      <p:sp>
        <p:nvSpPr>
          <p:cNvPr id="8" name="Arrow: Right 7">
            <a:extLst>
              <a:ext uri="{FF2B5EF4-FFF2-40B4-BE49-F238E27FC236}">
                <a16:creationId xmlns:a16="http://schemas.microsoft.com/office/drawing/2014/main" id="{AAA5A40B-1B09-796C-88FC-A11E76BB6919}"/>
              </a:ext>
            </a:extLst>
          </p:cNvPr>
          <p:cNvSpPr/>
          <p:nvPr/>
        </p:nvSpPr>
        <p:spPr>
          <a:xfrm>
            <a:off x="3883691" y="2712120"/>
            <a:ext cx="413741" cy="4151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7CFB6BCB-66E1-51FB-95FF-6DA2C4D9A8A9}"/>
              </a:ext>
            </a:extLst>
          </p:cNvPr>
          <p:cNvSpPr/>
          <p:nvPr/>
        </p:nvSpPr>
        <p:spPr>
          <a:xfrm>
            <a:off x="3883691" y="4927899"/>
            <a:ext cx="413741" cy="4151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3252413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E739-D45D-DF0B-B1BF-187CF1297997}"/>
              </a:ext>
            </a:extLst>
          </p:cNvPr>
          <p:cNvSpPr>
            <a:spLocks noGrp="1"/>
          </p:cNvSpPr>
          <p:nvPr>
            <p:ph type="title"/>
          </p:nvPr>
        </p:nvSpPr>
        <p:spPr/>
        <p:txBody>
          <a:bodyPr/>
          <a:lstStyle/>
          <a:p>
            <a:r>
              <a:rPr lang="en-US"/>
              <a:t>Action and State</a:t>
            </a:r>
          </a:p>
        </p:txBody>
      </p:sp>
      <p:sp>
        <p:nvSpPr>
          <p:cNvPr id="3" name="Content Placeholder 2">
            <a:extLst>
              <a:ext uri="{FF2B5EF4-FFF2-40B4-BE49-F238E27FC236}">
                <a16:creationId xmlns:a16="http://schemas.microsoft.com/office/drawing/2014/main" id="{13D877F7-DD9F-7926-7D5E-5410EE1D307B}"/>
              </a:ext>
            </a:extLst>
          </p:cNvPr>
          <p:cNvSpPr>
            <a:spLocks noGrp="1"/>
          </p:cNvSpPr>
          <p:nvPr>
            <p:ph sz="half" idx="2"/>
          </p:nvPr>
        </p:nvSpPr>
        <p:spPr>
          <a:xfrm>
            <a:off x="180653" y="1113024"/>
            <a:ext cx="8768137" cy="1659736"/>
          </a:xfrm>
        </p:spPr>
        <p:txBody>
          <a:bodyPr/>
          <a:lstStyle/>
          <a:p>
            <a:r>
              <a:rPr lang="en-US" sz="2000">
                <a:effectLst/>
                <a:latin typeface="Times New Roman" panose="02020603050405020304" pitchFamily="18" charset="0"/>
                <a:ea typeface="Times New Roman" panose="02020603050405020304" pitchFamily="18" charset="0"/>
              </a:rPr>
              <a:t>The action is an array of 4 floating-point numbers which represent the angles by which each of bottom 4 joints must move in clockwise direction. </a:t>
            </a:r>
          </a:p>
          <a:p>
            <a:r>
              <a:rPr lang="en-US" sz="2000">
                <a:latin typeface="Times New Roman" panose="02020603050405020304" pitchFamily="18" charset="0"/>
                <a:ea typeface="Times New Roman" panose="02020603050405020304" pitchFamily="18" charset="0"/>
              </a:rPr>
              <a:t>T</a:t>
            </a:r>
            <a:r>
              <a:rPr lang="en-US" sz="2000">
                <a:effectLst/>
                <a:latin typeface="Times New Roman" panose="02020603050405020304" pitchFamily="18" charset="0"/>
                <a:ea typeface="Times New Roman" panose="02020603050405020304" pitchFamily="18" charset="0"/>
              </a:rPr>
              <a:t>he state is an array of 31 floating-point number which represent the coordinates of joints and the distance between points on the robot and goal.</a:t>
            </a:r>
            <a:endParaRPr lang="en-US" sz="2800"/>
          </a:p>
        </p:txBody>
      </p:sp>
      <p:pic>
        <p:nvPicPr>
          <p:cNvPr id="13" name="Picture 12">
            <a:extLst>
              <a:ext uri="{FF2B5EF4-FFF2-40B4-BE49-F238E27FC236}">
                <a16:creationId xmlns:a16="http://schemas.microsoft.com/office/drawing/2014/main" id="{331010DC-2FFE-6F80-3E24-54B8E90A3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3" y="2655090"/>
            <a:ext cx="4402085" cy="3715229"/>
          </a:xfrm>
          <a:prstGeom prst="rect">
            <a:avLst/>
          </a:prstGeom>
        </p:spPr>
      </p:pic>
      <p:sp>
        <p:nvSpPr>
          <p:cNvPr id="14" name="TextBox 13">
            <a:extLst>
              <a:ext uri="{FF2B5EF4-FFF2-40B4-BE49-F238E27FC236}">
                <a16:creationId xmlns:a16="http://schemas.microsoft.com/office/drawing/2014/main" id="{14F6E297-B6DF-A6D0-7CB4-74F450A77CCE}"/>
              </a:ext>
            </a:extLst>
          </p:cNvPr>
          <p:cNvSpPr txBox="1"/>
          <p:nvPr/>
        </p:nvSpPr>
        <p:spPr>
          <a:xfrm>
            <a:off x="4564721" y="3121377"/>
            <a:ext cx="4561262" cy="3046988"/>
          </a:xfrm>
          <a:prstGeom prst="rect">
            <a:avLst/>
          </a:prstGeom>
          <a:noFill/>
        </p:spPr>
        <p:txBody>
          <a:bodyPr wrap="square" rtlCol="0">
            <a:spAutoFit/>
          </a:bodyPr>
          <a:lstStyle/>
          <a:p>
            <a:r>
              <a:rPr lang="en-US" sz="1600"/>
              <a:t>Action: [a</a:t>
            </a:r>
            <a:r>
              <a:rPr lang="en-US" sz="1600" baseline="-25000"/>
              <a:t>p</a:t>
            </a:r>
            <a:r>
              <a:rPr lang="en-US" sz="1600"/>
              <a:t>, a</a:t>
            </a:r>
            <a:r>
              <a:rPr lang="en-US" sz="1600" baseline="-25000"/>
              <a:t>l</a:t>
            </a:r>
            <a:r>
              <a:rPr lang="en-US" sz="1600"/>
              <a:t>, a</a:t>
            </a:r>
            <a:r>
              <a:rPr lang="en-US" sz="1600" baseline="-25000"/>
              <a:t>e</a:t>
            </a:r>
            <a:r>
              <a:rPr lang="en-US" sz="1600"/>
              <a:t>, a</a:t>
            </a:r>
            <a:r>
              <a:rPr lang="en-US" sz="1600" baseline="-25000"/>
              <a:t>w</a:t>
            </a:r>
            <a:r>
              <a:rPr lang="en-US" sz="1600"/>
              <a:t>]</a:t>
            </a:r>
          </a:p>
          <a:p>
            <a:endParaRPr lang="en-US" sz="1600"/>
          </a:p>
          <a:p>
            <a:r>
              <a:rPr lang="en-US" sz="1600"/>
              <a:t>State: [</a:t>
            </a:r>
            <a:r>
              <a:rPr lang="en-US" sz="1600" err="1"/>
              <a:t>p</a:t>
            </a:r>
            <a:r>
              <a:rPr lang="en-US" sz="1600" baseline="-25000" err="1"/>
              <a:t>x</a:t>
            </a:r>
            <a:r>
              <a:rPr lang="en-US" sz="1600" baseline="-25000"/>
              <a:t> </a:t>
            </a:r>
            <a:r>
              <a:rPr lang="en-US" sz="1600"/>
              <a:t>, </a:t>
            </a:r>
            <a:r>
              <a:rPr lang="en-US" sz="1600" err="1"/>
              <a:t>p</a:t>
            </a:r>
            <a:r>
              <a:rPr lang="en-US" sz="1600" baseline="-25000" err="1"/>
              <a:t>y</a:t>
            </a:r>
            <a:r>
              <a:rPr lang="en-US" sz="1600" baseline="-25000"/>
              <a:t> </a:t>
            </a:r>
            <a:r>
              <a:rPr lang="en-US" sz="1600"/>
              <a:t>, </a:t>
            </a:r>
            <a:r>
              <a:rPr lang="en-US" sz="1600" err="1"/>
              <a:t>p</a:t>
            </a:r>
            <a:r>
              <a:rPr lang="en-US" sz="1600" baseline="-25000" err="1"/>
              <a:t>z</a:t>
            </a:r>
            <a:r>
              <a:rPr lang="en-US" sz="1600" baseline="-25000"/>
              <a:t> </a:t>
            </a:r>
            <a:r>
              <a:rPr lang="en-US" sz="1600"/>
              <a:t>, (</a:t>
            </a:r>
            <a:r>
              <a:rPr lang="en-US" sz="1600" err="1"/>
              <a:t>p</a:t>
            </a:r>
            <a:r>
              <a:rPr lang="en-US" sz="1600" baseline="-25000" err="1"/>
              <a:t>x</a:t>
            </a:r>
            <a:r>
              <a:rPr lang="en-US" sz="1600" err="1"/>
              <a:t>-g</a:t>
            </a:r>
            <a:r>
              <a:rPr lang="en-US" sz="1600" baseline="-25000" err="1"/>
              <a:t>x</a:t>
            </a:r>
            <a:r>
              <a:rPr lang="en-US" sz="1600"/>
              <a:t>) , (</a:t>
            </a:r>
            <a:r>
              <a:rPr lang="en-US" sz="1600" err="1"/>
              <a:t>p</a:t>
            </a:r>
            <a:r>
              <a:rPr lang="en-US" sz="1600" baseline="-25000" err="1"/>
              <a:t>y</a:t>
            </a:r>
            <a:r>
              <a:rPr lang="en-US" sz="1600" err="1"/>
              <a:t>-g</a:t>
            </a:r>
            <a:r>
              <a:rPr lang="en-US" sz="1600" baseline="-25000" err="1"/>
              <a:t>y</a:t>
            </a:r>
            <a:r>
              <a:rPr lang="en-US" sz="1600"/>
              <a:t>) , (</a:t>
            </a:r>
            <a:r>
              <a:rPr lang="en-US" sz="1600" err="1"/>
              <a:t>p</a:t>
            </a:r>
            <a:r>
              <a:rPr lang="en-US" sz="1600" baseline="-25000" err="1"/>
              <a:t>z</a:t>
            </a:r>
            <a:r>
              <a:rPr lang="en-US" sz="1600" err="1"/>
              <a:t>-g</a:t>
            </a:r>
            <a:r>
              <a:rPr lang="en-US" sz="1600" baseline="-25000" err="1"/>
              <a:t>z</a:t>
            </a:r>
            <a:r>
              <a:rPr lang="en-US" sz="1600"/>
              <a:t>) , …..  ]</a:t>
            </a:r>
          </a:p>
          <a:p>
            <a:endParaRPr lang="en-US" sz="1600"/>
          </a:p>
          <a:p>
            <a:r>
              <a:rPr lang="en-US" sz="1600"/>
              <a:t>Where, </a:t>
            </a:r>
            <a:r>
              <a:rPr lang="en-US" sz="1600" err="1"/>
              <a:t>p</a:t>
            </a:r>
            <a:r>
              <a:rPr lang="en-US" sz="1600" baseline="-25000" err="1"/>
              <a:t>x</a:t>
            </a:r>
            <a:r>
              <a:rPr lang="en-US" sz="1600" baseline="-25000"/>
              <a:t> </a:t>
            </a:r>
            <a:r>
              <a:rPr lang="en-US" sz="1600"/>
              <a:t>, </a:t>
            </a:r>
            <a:r>
              <a:rPr lang="en-US" sz="1600" err="1"/>
              <a:t>p</a:t>
            </a:r>
            <a:r>
              <a:rPr lang="en-US" sz="1600" baseline="-25000" err="1"/>
              <a:t>y</a:t>
            </a:r>
            <a:r>
              <a:rPr lang="en-US" sz="1600" baseline="-25000"/>
              <a:t> </a:t>
            </a:r>
            <a:r>
              <a:rPr lang="en-US" sz="1600"/>
              <a:t>, </a:t>
            </a:r>
            <a:r>
              <a:rPr lang="en-US" sz="1600" err="1"/>
              <a:t>p</a:t>
            </a:r>
            <a:r>
              <a:rPr lang="en-US" sz="1600" baseline="-25000" err="1"/>
              <a:t>z</a:t>
            </a:r>
            <a:r>
              <a:rPr lang="en-US" sz="1600"/>
              <a:t> are x, y, z coordinates of pan joint</a:t>
            </a:r>
          </a:p>
          <a:p>
            <a:r>
              <a:rPr lang="en-US" sz="1600"/>
              <a:t>              </a:t>
            </a:r>
            <a:r>
              <a:rPr lang="en-US" sz="1600" err="1"/>
              <a:t>g</a:t>
            </a:r>
            <a:r>
              <a:rPr lang="en-US" sz="1600" baseline="-25000" err="1"/>
              <a:t>x</a:t>
            </a:r>
            <a:r>
              <a:rPr lang="en-US" sz="1600" baseline="-25000"/>
              <a:t> </a:t>
            </a:r>
            <a:r>
              <a:rPr lang="en-US" sz="1600"/>
              <a:t>, </a:t>
            </a:r>
            <a:r>
              <a:rPr lang="en-US" sz="1600" err="1"/>
              <a:t>g</a:t>
            </a:r>
            <a:r>
              <a:rPr lang="en-US" sz="1600" baseline="-25000" err="1"/>
              <a:t>y</a:t>
            </a:r>
            <a:r>
              <a:rPr lang="en-US" sz="1600" baseline="-25000"/>
              <a:t> </a:t>
            </a:r>
            <a:r>
              <a:rPr lang="en-US" sz="1600"/>
              <a:t>, </a:t>
            </a:r>
            <a:r>
              <a:rPr lang="en-US" sz="1600" err="1"/>
              <a:t>g</a:t>
            </a:r>
            <a:r>
              <a:rPr lang="en-US" sz="1600" baseline="-25000" err="1"/>
              <a:t>z</a:t>
            </a:r>
            <a:r>
              <a:rPr lang="en-US" sz="1600"/>
              <a:t> are x, y, z coordinates of goal point</a:t>
            </a:r>
          </a:p>
          <a:p>
            <a:endParaRPr lang="en-US" sz="1600"/>
          </a:p>
          <a:p>
            <a:pPr marL="285750" indent="-285750">
              <a:buFont typeface="Wingdings" pitchFamily="2" charset="2"/>
              <a:buChar char="v"/>
            </a:pPr>
            <a:r>
              <a:rPr lang="en-US" sz="1600"/>
              <a:t>State consists of values for other bottom joints (pan joint, lift joint, elbow joint, wrist joint, end-effector) giving 30 values and the 31</a:t>
            </a:r>
            <a:r>
              <a:rPr lang="en-US" sz="1600" baseline="30000"/>
              <a:t>st</a:t>
            </a:r>
            <a:r>
              <a:rPr lang="en-US" sz="1600"/>
              <a:t> value determining whether end-effector reached the goal or not.</a:t>
            </a:r>
          </a:p>
        </p:txBody>
      </p:sp>
    </p:spTree>
    <p:extLst>
      <p:ext uri="{BB962C8B-B14F-4D97-AF65-F5344CB8AC3E}">
        <p14:creationId xmlns:p14="http://schemas.microsoft.com/office/powerpoint/2010/main" val="350945685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3183-9EC2-9ADE-9DE7-1C9FF4AEF41B}"/>
              </a:ext>
            </a:extLst>
          </p:cNvPr>
          <p:cNvSpPr>
            <a:spLocks noGrp="1"/>
          </p:cNvSpPr>
          <p:nvPr>
            <p:ph type="title"/>
          </p:nvPr>
        </p:nvSpPr>
        <p:spPr/>
        <p:txBody>
          <a:bodyPr/>
          <a:lstStyle/>
          <a:p>
            <a:r>
              <a:rPr lang="en-US"/>
              <a:t>Old Reward Function</a:t>
            </a:r>
          </a:p>
        </p:txBody>
      </p:sp>
      <p:pic>
        <p:nvPicPr>
          <p:cNvPr id="11" name="Picture 10" descr="Diagram, schematic&#10;&#10;Description automatically generated">
            <a:extLst>
              <a:ext uri="{FF2B5EF4-FFF2-40B4-BE49-F238E27FC236}">
                <a16:creationId xmlns:a16="http://schemas.microsoft.com/office/drawing/2014/main" id="{64F45646-5931-397D-37D8-FC484E4C7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485" y="5438408"/>
            <a:ext cx="2324100" cy="596900"/>
          </a:xfrm>
          <a:prstGeom prst="rect">
            <a:avLst/>
          </a:prstGeom>
        </p:spPr>
      </p:pic>
      <p:sp>
        <p:nvSpPr>
          <p:cNvPr id="12" name="TextBox 11">
            <a:extLst>
              <a:ext uri="{FF2B5EF4-FFF2-40B4-BE49-F238E27FC236}">
                <a16:creationId xmlns:a16="http://schemas.microsoft.com/office/drawing/2014/main" id="{C9C7A65B-1A51-052F-C35D-8DA5F3D26ECC}"/>
              </a:ext>
            </a:extLst>
          </p:cNvPr>
          <p:cNvSpPr txBox="1"/>
          <p:nvPr/>
        </p:nvSpPr>
        <p:spPr>
          <a:xfrm>
            <a:off x="3778032" y="1387663"/>
            <a:ext cx="1544846" cy="369332"/>
          </a:xfrm>
          <a:prstGeom prst="rect">
            <a:avLst/>
          </a:prstGeom>
          <a:noFill/>
        </p:spPr>
        <p:txBody>
          <a:bodyPr wrap="none" rtlCol="0">
            <a:spAutoFit/>
          </a:bodyPr>
          <a:lstStyle/>
          <a:p>
            <a:r>
              <a:rPr lang="en-US" b="1"/>
              <a:t>Arrive Reward</a:t>
            </a:r>
          </a:p>
        </p:txBody>
      </p:sp>
      <p:sp>
        <p:nvSpPr>
          <p:cNvPr id="13" name="TextBox 12">
            <a:extLst>
              <a:ext uri="{FF2B5EF4-FFF2-40B4-BE49-F238E27FC236}">
                <a16:creationId xmlns:a16="http://schemas.microsoft.com/office/drawing/2014/main" id="{E82F9593-69C0-0AD2-DF8A-C936DA9E50FD}"/>
              </a:ext>
            </a:extLst>
          </p:cNvPr>
          <p:cNvSpPr txBox="1"/>
          <p:nvPr/>
        </p:nvSpPr>
        <p:spPr>
          <a:xfrm>
            <a:off x="3503486" y="2609106"/>
            <a:ext cx="2053251" cy="369332"/>
          </a:xfrm>
          <a:prstGeom prst="rect">
            <a:avLst/>
          </a:prstGeom>
          <a:noFill/>
        </p:spPr>
        <p:txBody>
          <a:bodyPr wrap="square" rtlCol="0">
            <a:spAutoFit/>
          </a:bodyPr>
          <a:lstStyle/>
          <a:p>
            <a:r>
              <a:rPr lang="en-US" b="1"/>
              <a:t>Constraint Reward</a:t>
            </a:r>
          </a:p>
        </p:txBody>
      </p:sp>
      <p:sp>
        <p:nvSpPr>
          <p:cNvPr id="14" name="TextBox 13">
            <a:extLst>
              <a:ext uri="{FF2B5EF4-FFF2-40B4-BE49-F238E27FC236}">
                <a16:creationId xmlns:a16="http://schemas.microsoft.com/office/drawing/2014/main" id="{0E40C189-9B7C-C0E0-7385-0EF5F5112D4D}"/>
              </a:ext>
            </a:extLst>
          </p:cNvPr>
          <p:cNvSpPr txBox="1"/>
          <p:nvPr/>
        </p:nvSpPr>
        <p:spPr>
          <a:xfrm>
            <a:off x="3639612" y="3809797"/>
            <a:ext cx="1781000" cy="369332"/>
          </a:xfrm>
          <a:prstGeom prst="rect">
            <a:avLst/>
          </a:prstGeom>
          <a:noFill/>
        </p:spPr>
        <p:txBody>
          <a:bodyPr wrap="none" rtlCol="0">
            <a:spAutoFit/>
          </a:bodyPr>
          <a:lstStyle/>
          <a:p>
            <a:r>
              <a:rPr lang="en-US" b="1"/>
              <a:t>Distance Reward</a:t>
            </a:r>
          </a:p>
        </p:txBody>
      </p:sp>
      <p:sp>
        <p:nvSpPr>
          <p:cNvPr id="15" name="TextBox 14">
            <a:extLst>
              <a:ext uri="{FF2B5EF4-FFF2-40B4-BE49-F238E27FC236}">
                <a16:creationId xmlns:a16="http://schemas.microsoft.com/office/drawing/2014/main" id="{D90E3D71-7A8D-2205-F4CA-E80D7572AFBF}"/>
              </a:ext>
            </a:extLst>
          </p:cNvPr>
          <p:cNvSpPr txBox="1"/>
          <p:nvPr/>
        </p:nvSpPr>
        <p:spPr>
          <a:xfrm>
            <a:off x="3776636" y="5199854"/>
            <a:ext cx="1643976" cy="369332"/>
          </a:xfrm>
          <a:prstGeom prst="rect">
            <a:avLst/>
          </a:prstGeom>
          <a:noFill/>
        </p:spPr>
        <p:txBody>
          <a:bodyPr wrap="none" rtlCol="0">
            <a:spAutoFit/>
          </a:bodyPr>
          <a:lstStyle/>
          <a:p>
            <a:r>
              <a:rPr lang="en-US" b="1"/>
              <a:t>Overall Reward</a:t>
            </a:r>
          </a:p>
        </p:txBody>
      </p:sp>
      <p:pic>
        <p:nvPicPr>
          <p:cNvPr id="6" name="Picture 5" descr="Diagram&#10;&#10;Description automatically generated">
            <a:extLst>
              <a:ext uri="{FF2B5EF4-FFF2-40B4-BE49-F238E27FC236}">
                <a16:creationId xmlns:a16="http://schemas.microsoft.com/office/drawing/2014/main" id="{EFF38881-449A-CF39-8C0C-38DBE3286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8060" y="4271765"/>
            <a:ext cx="4241800" cy="596900"/>
          </a:xfrm>
          <a:prstGeom prst="rect">
            <a:avLst/>
          </a:prstGeom>
        </p:spPr>
      </p:pic>
      <p:pic>
        <p:nvPicPr>
          <p:cNvPr id="8" name="Picture 7">
            <a:extLst>
              <a:ext uri="{FF2B5EF4-FFF2-40B4-BE49-F238E27FC236}">
                <a16:creationId xmlns:a16="http://schemas.microsoft.com/office/drawing/2014/main" id="{FDC3C491-153E-4BE5-6F61-BEC711347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3092450"/>
            <a:ext cx="6248400" cy="673100"/>
          </a:xfrm>
          <a:prstGeom prst="rect">
            <a:avLst/>
          </a:prstGeom>
        </p:spPr>
      </p:pic>
      <p:pic>
        <p:nvPicPr>
          <p:cNvPr id="10" name="Picture 9">
            <a:extLst>
              <a:ext uri="{FF2B5EF4-FFF2-40B4-BE49-F238E27FC236}">
                <a16:creationId xmlns:a16="http://schemas.microsoft.com/office/drawing/2014/main" id="{A6264A45-FF51-5974-6605-E20694EE3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1374" y="1840150"/>
            <a:ext cx="6794500" cy="685800"/>
          </a:xfrm>
          <a:prstGeom prst="rect">
            <a:avLst/>
          </a:prstGeom>
        </p:spPr>
      </p:pic>
    </p:spTree>
    <p:extLst>
      <p:ext uri="{BB962C8B-B14F-4D97-AF65-F5344CB8AC3E}">
        <p14:creationId xmlns:p14="http://schemas.microsoft.com/office/powerpoint/2010/main" val="29514318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7973-AE0A-04F7-D74A-A949DA0F14AB}"/>
              </a:ext>
            </a:extLst>
          </p:cNvPr>
          <p:cNvSpPr>
            <a:spLocks noGrp="1"/>
          </p:cNvSpPr>
          <p:nvPr>
            <p:ph type="title"/>
          </p:nvPr>
        </p:nvSpPr>
        <p:spPr/>
        <p:txBody>
          <a:bodyPr/>
          <a:lstStyle/>
          <a:p>
            <a:r>
              <a:rPr lang="en-US"/>
              <a:t>New Reward Function</a:t>
            </a:r>
          </a:p>
        </p:txBody>
      </p:sp>
      <p:pic>
        <p:nvPicPr>
          <p:cNvPr id="5" name="Content Placeholder 4">
            <a:extLst>
              <a:ext uri="{FF2B5EF4-FFF2-40B4-BE49-F238E27FC236}">
                <a16:creationId xmlns:a16="http://schemas.microsoft.com/office/drawing/2014/main" id="{BA099CDF-0E05-0E49-C765-E0791E463697}"/>
              </a:ext>
            </a:extLst>
          </p:cNvPr>
          <p:cNvPicPr>
            <a:picLocks noGrp="1" noChangeAspect="1"/>
          </p:cNvPicPr>
          <p:nvPr>
            <p:ph sz="half" idx="2"/>
          </p:nvPr>
        </p:nvPicPr>
        <p:blipFill>
          <a:blip r:embed="rId2"/>
          <a:stretch>
            <a:fillRect/>
          </a:stretch>
        </p:blipFill>
        <p:spPr>
          <a:xfrm>
            <a:off x="319224" y="1418086"/>
            <a:ext cx="4058216" cy="581106"/>
          </a:xfrm>
        </p:spPr>
      </p:pic>
      <p:pic>
        <p:nvPicPr>
          <p:cNvPr id="7" name="Picture 6">
            <a:extLst>
              <a:ext uri="{FF2B5EF4-FFF2-40B4-BE49-F238E27FC236}">
                <a16:creationId xmlns:a16="http://schemas.microsoft.com/office/drawing/2014/main" id="{B81CFC6C-48AC-4285-02B9-3CB8A917885A}"/>
              </a:ext>
            </a:extLst>
          </p:cNvPr>
          <p:cNvPicPr>
            <a:picLocks noChangeAspect="1"/>
          </p:cNvPicPr>
          <p:nvPr/>
        </p:nvPicPr>
        <p:blipFill>
          <a:blip r:embed="rId3"/>
          <a:stretch>
            <a:fillRect/>
          </a:stretch>
        </p:blipFill>
        <p:spPr>
          <a:xfrm>
            <a:off x="319224" y="2069523"/>
            <a:ext cx="4439270" cy="1324160"/>
          </a:xfrm>
          <a:prstGeom prst="rect">
            <a:avLst/>
          </a:prstGeom>
        </p:spPr>
      </p:pic>
      <p:pic>
        <p:nvPicPr>
          <p:cNvPr id="9" name="Picture 8">
            <a:extLst>
              <a:ext uri="{FF2B5EF4-FFF2-40B4-BE49-F238E27FC236}">
                <a16:creationId xmlns:a16="http://schemas.microsoft.com/office/drawing/2014/main" id="{757AE03F-E025-B290-AEE6-40EB15D280C6}"/>
              </a:ext>
            </a:extLst>
          </p:cNvPr>
          <p:cNvPicPr>
            <a:picLocks noChangeAspect="1"/>
          </p:cNvPicPr>
          <p:nvPr/>
        </p:nvPicPr>
        <p:blipFill>
          <a:blip r:embed="rId4"/>
          <a:stretch>
            <a:fillRect/>
          </a:stretch>
        </p:blipFill>
        <p:spPr>
          <a:xfrm>
            <a:off x="319224" y="3574683"/>
            <a:ext cx="4020111" cy="800212"/>
          </a:xfrm>
          <a:prstGeom prst="rect">
            <a:avLst/>
          </a:prstGeom>
        </p:spPr>
      </p:pic>
      <p:pic>
        <p:nvPicPr>
          <p:cNvPr id="11" name="Picture 10">
            <a:extLst>
              <a:ext uri="{FF2B5EF4-FFF2-40B4-BE49-F238E27FC236}">
                <a16:creationId xmlns:a16="http://schemas.microsoft.com/office/drawing/2014/main" id="{FC5B1188-2B43-C37A-E749-DC3C770E8028}"/>
              </a:ext>
            </a:extLst>
          </p:cNvPr>
          <p:cNvPicPr>
            <a:picLocks noChangeAspect="1"/>
          </p:cNvPicPr>
          <p:nvPr/>
        </p:nvPicPr>
        <p:blipFill>
          <a:blip r:embed="rId5"/>
          <a:stretch>
            <a:fillRect/>
          </a:stretch>
        </p:blipFill>
        <p:spPr>
          <a:xfrm>
            <a:off x="428720" y="4593199"/>
            <a:ext cx="6163535" cy="1066949"/>
          </a:xfrm>
          <a:prstGeom prst="rect">
            <a:avLst/>
          </a:prstGeom>
        </p:spPr>
      </p:pic>
      <p:pic>
        <p:nvPicPr>
          <p:cNvPr id="13" name="Picture 12">
            <a:extLst>
              <a:ext uri="{FF2B5EF4-FFF2-40B4-BE49-F238E27FC236}">
                <a16:creationId xmlns:a16="http://schemas.microsoft.com/office/drawing/2014/main" id="{613644E1-665A-CDBA-05AE-0031C58C5789}"/>
              </a:ext>
            </a:extLst>
          </p:cNvPr>
          <p:cNvPicPr>
            <a:picLocks noChangeAspect="1"/>
          </p:cNvPicPr>
          <p:nvPr/>
        </p:nvPicPr>
        <p:blipFill>
          <a:blip r:embed="rId6"/>
          <a:stretch>
            <a:fillRect/>
          </a:stretch>
        </p:blipFill>
        <p:spPr>
          <a:xfrm>
            <a:off x="3510488" y="5794112"/>
            <a:ext cx="2123017" cy="571104"/>
          </a:xfrm>
          <a:prstGeom prst="rect">
            <a:avLst/>
          </a:prstGeom>
        </p:spPr>
      </p:pic>
      <p:pic>
        <p:nvPicPr>
          <p:cNvPr id="14" name="Picture 13">
            <a:extLst>
              <a:ext uri="{FF2B5EF4-FFF2-40B4-BE49-F238E27FC236}">
                <a16:creationId xmlns:a16="http://schemas.microsoft.com/office/drawing/2014/main" id="{B8997269-4BBC-4CFD-92A9-95706F27DB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3051" y="1708639"/>
            <a:ext cx="4061460" cy="2654300"/>
          </a:xfrm>
          <a:prstGeom prst="rect">
            <a:avLst/>
          </a:prstGeom>
        </p:spPr>
      </p:pic>
    </p:spTree>
    <p:extLst>
      <p:ext uri="{BB962C8B-B14F-4D97-AF65-F5344CB8AC3E}">
        <p14:creationId xmlns:p14="http://schemas.microsoft.com/office/powerpoint/2010/main" val="413981476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487-9709-81BF-5A69-7AB23E1DD538}"/>
              </a:ext>
            </a:extLst>
          </p:cNvPr>
          <p:cNvSpPr>
            <a:spLocks noGrp="1"/>
          </p:cNvSpPr>
          <p:nvPr>
            <p:ph type="title"/>
          </p:nvPr>
        </p:nvSpPr>
        <p:spPr/>
        <p:txBody>
          <a:bodyPr/>
          <a:lstStyle/>
          <a:p>
            <a:r>
              <a:rPr lang="en-US"/>
              <a:t>Training Algorithm</a:t>
            </a:r>
          </a:p>
        </p:txBody>
      </p:sp>
      <p:pic>
        <p:nvPicPr>
          <p:cNvPr id="5" name="Content Placeholder 4" descr="Diagram&#10;&#10;Description automatically generated">
            <a:extLst>
              <a:ext uri="{FF2B5EF4-FFF2-40B4-BE49-F238E27FC236}">
                <a16:creationId xmlns:a16="http://schemas.microsoft.com/office/drawing/2014/main" id="{CFE209CC-B7C5-B2D7-1591-7F3A05D428D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664" r="5172" b="180"/>
          <a:stretch/>
        </p:blipFill>
        <p:spPr>
          <a:xfrm>
            <a:off x="414781" y="1828800"/>
            <a:ext cx="8314438" cy="3668232"/>
          </a:xfrm>
        </p:spPr>
      </p:pic>
      <p:sp>
        <p:nvSpPr>
          <p:cNvPr id="6" name="TextBox 5">
            <a:extLst>
              <a:ext uri="{FF2B5EF4-FFF2-40B4-BE49-F238E27FC236}">
                <a16:creationId xmlns:a16="http://schemas.microsoft.com/office/drawing/2014/main" id="{189D575B-C1B2-371D-5E63-A312AD97692D}"/>
              </a:ext>
            </a:extLst>
          </p:cNvPr>
          <p:cNvSpPr txBox="1"/>
          <p:nvPr/>
        </p:nvSpPr>
        <p:spPr>
          <a:xfrm>
            <a:off x="3144396" y="5943599"/>
            <a:ext cx="2855205" cy="338554"/>
          </a:xfrm>
          <a:prstGeom prst="rect">
            <a:avLst/>
          </a:prstGeom>
          <a:noFill/>
        </p:spPr>
        <p:txBody>
          <a:bodyPr wrap="none" rtlCol="0">
            <a:spAutoFit/>
          </a:bodyPr>
          <a:lstStyle/>
          <a:p>
            <a:r>
              <a:rPr lang="en-US" sz="1600" b="1"/>
              <a:t>Flowchart of Training Algorithm</a:t>
            </a:r>
          </a:p>
        </p:txBody>
      </p:sp>
    </p:spTree>
    <p:extLst>
      <p:ext uri="{BB962C8B-B14F-4D97-AF65-F5344CB8AC3E}">
        <p14:creationId xmlns:p14="http://schemas.microsoft.com/office/powerpoint/2010/main" val="932336225"/>
      </p:ext>
    </p:extLst>
  </p:cSld>
  <p:clrMapOvr>
    <a:masterClrMapping/>
  </p:clrMapOvr>
  <p:transition spd="slow">
    <p:wipe/>
  </p:transition>
</p:sld>
</file>

<file path=ppt/theme/theme1.xml><?xml version="1.0" encoding="utf-8"?>
<a:theme xmlns:a="http://schemas.openxmlformats.org/drawingml/2006/main" name="IITR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emplate_sudiproy.pptx" id="{E7BE3218-A97E-4E6F-BE9F-92D6192B2CD5}" vid="{3EDE8FBA-E8F1-4B0B-AEA8-7DC234A91A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5735525C3E7C4F8D44FE348B868475" ma:contentTypeVersion="9" ma:contentTypeDescription="Create a new document." ma:contentTypeScope="" ma:versionID="ba23e5df6c649509effa420a5fdc1a1e">
  <xsd:schema xmlns:xsd="http://www.w3.org/2001/XMLSchema" xmlns:xs="http://www.w3.org/2001/XMLSchema" xmlns:p="http://schemas.microsoft.com/office/2006/metadata/properties" xmlns:ns3="11f93f5a-d08d-42f0-9d8e-b0aa3d01a5fe" xmlns:ns4="87138a84-c9ec-4ab7-b784-a348c27780b6" targetNamespace="http://schemas.microsoft.com/office/2006/metadata/properties" ma:root="true" ma:fieldsID="85ba1c8c15368f7b3ef4ea8e24574df3" ns3:_="" ns4:_="">
    <xsd:import namespace="11f93f5a-d08d-42f0-9d8e-b0aa3d01a5fe"/>
    <xsd:import namespace="87138a84-c9ec-4ab7-b784-a348c27780b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f93f5a-d08d-42f0-9d8e-b0aa3d01a5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7138a84-c9ec-4ab7-b784-a348c27780b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397D50-3947-45BD-A0B6-F845A1B5EA16}">
  <ds:schemaRefs>
    <ds:schemaRef ds:uri="http://schemas.microsoft.com/sharepoint/v3/contenttype/forms"/>
  </ds:schemaRefs>
</ds:datastoreItem>
</file>

<file path=customXml/itemProps2.xml><?xml version="1.0" encoding="utf-8"?>
<ds:datastoreItem xmlns:ds="http://schemas.openxmlformats.org/officeDocument/2006/customXml" ds:itemID="{F7A76269-3EFA-450B-8678-E5BFEC270D6D}">
  <ds:schemaRefs>
    <ds:schemaRef ds:uri="11f93f5a-d08d-42f0-9d8e-b0aa3d01a5fe"/>
    <ds:schemaRef ds:uri="87138a84-c9ec-4ab7-b784-a348c27780b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C884F23F-14C6-48AB-BDA2-6BDC729CAB3E}">
  <ds:schemaRefs>
    <ds:schemaRef ds:uri="11f93f5a-d08d-42f0-9d8e-b0aa3d01a5fe"/>
    <ds:schemaRef ds:uri="87138a84-c9ec-4ab7-b784-a348c27780b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IITR_template_sudiproy</Template>
  <TotalTime>0</TotalTime>
  <Words>1250</Words>
  <Application>Microsoft Macintosh PowerPoint</Application>
  <PresentationFormat>On-screen Show (4:3)</PresentationFormat>
  <Paragraphs>94</Paragraphs>
  <Slides>17</Slides>
  <Notes>8</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Franklin Gothic Demi</vt:lpstr>
      <vt:lpstr>Times New Roman</vt:lpstr>
      <vt:lpstr>Wingdings</vt:lpstr>
      <vt:lpstr>IITR_PPT_Template</vt:lpstr>
      <vt:lpstr>Trajectory Tracking Control of Robotic Manipulator using Deep Reinforcement Learning</vt:lpstr>
      <vt:lpstr>Introduction</vt:lpstr>
      <vt:lpstr>Timeline</vt:lpstr>
      <vt:lpstr>2D Model</vt:lpstr>
      <vt:lpstr>Actor and Critic Network</vt:lpstr>
      <vt:lpstr>Action and State</vt:lpstr>
      <vt:lpstr>Old Reward Function</vt:lpstr>
      <vt:lpstr>New Reward Function</vt:lpstr>
      <vt:lpstr>Training Algorithm</vt:lpstr>
      <vt:lpstr>Training Results</vt:lpstr>
      <vt:lpstr>Tracking of helical trajectory</vt:lpstr>
      <vt:lpstr>Analysis of trajectory tracking of helix</vt:lpstr>
      <vt:lpstr>Tracking of crown-shaped trajectory</vt:lpstr>
      <vt:lpstr>Analysis of trajectory tracking of crown </vt:lpstr>
      <vt:lpstr>Results of testing</vt:lpstr>
      <vt:lpstr>Further Work</vt:lpstr>
      <vt:lpstr>References</vt:lpstr>
    </vt:vector>
  </TitlesOfParts>
  <Manager>Dr. Sudip Roy</Manager>
  <Company>IIT Roorkee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IITR PPT Template</dc:subject>
  <dc:creator>Dr. Sudip Roy</dc:creator>
  <cp:lastModifiedBy>SACHIN AGRAWAL</cp:lastModifiedBy>
  <cp:revision>1</cp:revision>
  <dcterms:created xsi:type="dcterms:W3CDTF">2015-07-18T13:17:54Z</dcterms:created>
  <dcterms:modified xsi:type="dcterms:W3CDTF">2023-04-26T08:12:52Z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0x010100FB5735525C3E7C4F8D44FE348B868475</vt:lpwstr>
  </property>
</Properties>
</file>